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notesMasterIdLst>
    <p:notesMasterId r:id="rId20"/>
  </p:notesMasterIdLst>
  <p:sldIdLst>
    <p:sldId id="272" r:id="rId2"/>
    <p:sldId id="286" r:id="rId3"/>
    <p:sldId id="282" r:id="rId4"/>
    <p:sldId id="281" r:id="rId5"/>
    <p:sldId id="283" r:id="rId6"/>
    <p:sldId id="288" r:id="rId7"/>
    <p:sldId id="285" r:id="rId8"/>
    <p:sldId id="284" r:id="rId9"/>
    <p:sldId id="270" r:id="rId10"/>
    <p:sldId id="287" r:id="rId11"/>
    <p:sldId id="273" r:id="rId12"/>
    <p:sldId id="275" r:id="rId13"/>
    <p:sldId id="278" r:id="rId14"/>
    <p:sldId id="277" r:id="rId15"/>
    <p:sldId id="289" r:id="rId16"/>
    <p:sldId id="291" r:id="rId17"/>
    <p:sldId id="274" r:id="rId18"/>
    <p:sldId id="279" r:id="rId19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669" autoAdjust="0"/>
  </p:normalViewPr>
  <p:slideViewPr>
    <p:cSldViewPr>
      <p:cViewPr varScale="1">
        <p:scale>
          <a:sx n="94" d="100"/>
          <a:sy n="94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66B7EC7-0EB2-4C15-9C00-CB20F75DE1C7}" type="datetimeFigureOut">
              <a:rPr lang="nl-NL"/>
              <a:pPr>
                <a:defRPr/>
              </a:pPr>
              <a:t>24-2-2012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9A77FBC-7B89-4D93-85A1-507CBE24880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3AD48E-F9D5-4A60-BBC4-0C7382A15426}" type="slidenum">
              <a:rPr lang="nl-NL" smtClean="0"/>
              <a:pPr>
                <a:defRPr/>
              </a:pPr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smtClean="0"/>
              <a:t>Following a new white paper of government</a:t>
            </a:r>
          </a:p>
          <a:p>
            <a:endParaRPr lang="nl-NL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C43731-D3D1-43B0-8B47-AA389BC9EB06}" type="slidenum">
              <a:rPr lang="nl-NL" smtClean="0"/>
              <a:pPr>
                <a:defRPr/>
              </a:pPr>
              <a:t>17</a:t>
            </a:fld>
            <a:endParaRPr lang="nl-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D9EB48-E7B1-4F73-AEB1-D760EDCD3D4E}" type="slidenum">
              <a:rPr lang="nl-NL" smtClean="0"/>
              <a:pPr>
                <a:defRPr/>
              </a:pPr>
              <a:t>18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3789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2B1010-1E99-488B-95B4-38A77B9A22E2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nl-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2F8BA1-9D3F-49C8-B238-973734D96FA9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dirty="0" smtClean="0"/>
          </a:p>
        </p:txBody>
      </p:sp>
      <p:sp>
        <p:nvSpPr>
          <p:cNvPr id="3891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43111A-6D5F-4439-8BD8-A992042898ED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nl-N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dirty="0" smtClean="0"/>
          </a:p>
        </p:txBody>
      </p:sp>
      <p:sp>
        <p:nvSpPr>
          <p:cNvPr id="3994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F04627-EFA8-4EFD-863C-E8C81823CB04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nl-N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 smtClean="0"/>
          </a:p>
        </p:txBody>
      </p:sp>
      <p:sp>
        <p:nvSpPr>
          <p:cNvPr id="4198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D1B5F7-AC6D-4F12-8261-638D40778345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nl-N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4096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E4E532-28CC-477D-9799-25A4CFC9CFFA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nl-N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 eaLnBrk="1" hangingPunct="1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53ABA7-0501-439F-80AA-4323227E5D5C}" type="slidenum">
              <a:rPr lang="nl-NL" smtClean="0"/>
              <a:pPr>
                <a:defRPr/>
              </a:pPr>
              <a:t>13</a:t>
            </a:fld>
            <a:endParaRPr 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5B9BD9-171D-4480-A6C6-75E2BAFD4242}" type="slidenum">
              <a:rPr lang="nl-NL" smtClean="0"/>
              <a:pPr>
                <a:defRPr/>
              </a:pPr>
              <a:t>14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/>
              <a:t>2-12-2008</a:t>
            </a:r>
            <a:endParaRPr lang="nl-NL"/>
          </a:p>
        </p:txBody>
      </p:sp>
      <p:sp>
        <p:nvSpPr>
          <p:cNvPr id="5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3C14A-2C10-4307-A4C4-4E7F5F6FE27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2-12-2008</a:t>
            </a:r>
            <a:endParaRPr lang="nl-NL" dirty="0"/>
          </a:p>
        </p:txBody>
      </p:sp>
      <p:sp>
        <p:nvSpPr>
          <p:cNvPr id="5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A633C-1663-4069-BDCC-30185EAFC585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2-12-2008</a:t>
            </a:r>
            <a:endParaRPr lang="nl-NL" dirty="0"/>
          </a:p>
        </p:txBody>
      </p:sp>
      <p:sp>
        <p:nvSpPr>
          <p:cNvPr id="5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FF35B-55EF-4B82-9DE1-0C6EC5DB735B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2-12-2008</a:t>
            </a:r>
            <a:endParaRPr lang="nl-NL" dirty="0"/>
          </a:p>
        </p:txBody>
      </p:sp>
      <p:sp>
        <p:nvSpPr>
          <p:cNvPr id="5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E3346-35D1-4062-8CD9-0EE2AE59456E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/>
              <a:t>2-12-2008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F6943-942C-4988-BBF2-0660186762D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2-12-2008</a:t>
            </a:r>
            <a:endParaRPr lang="nl-NL" dirty="0"/>
          </a:p>
        </p:txBody>
      </p:sp>
      <p:sp>
        <p:nvSpPr>
          <p:cNvPr id="6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A5AE9-6DE5-43A9-BF2D-C91B8DF70A5D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2-12-2008</a:t>
            </a:r>
            <a:endParaRPr lang="nl-NL" dirty="0"/>
          </a:p>
        </p:txBody>
      </p:sp>
      <p:sp>
        <p:nvSpPr>
          <p:cNvPr id="8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B9677-7C00-452B-B671-1261E26C5CE0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2-12-2008</a:t>
            </a:r>
            <a:endParaRPr lang="nl-NL" dirty="0"/>
          </a:p>
        </p:txBody>
      </p:sp>
      <p:sp>
        <p:nvSpPr>
          <p:cNvPr id="4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7E407-F394-4B3C-8B61-1E103842BE56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2-12-2008</a:t>
            </a:r>
            <a:endParaRPr lang="nl-NL" dirty="0"/>
          </a:p>
        </p:txBody>
      </p:sp>
      <p:sp>
        <p:nvSpPr>
          <p:cNvPr id="3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E2166-738A-4BBB-BFE1-9EB5B19E95F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2-12-2008</a:t>
            </a:r>
            <a:endParaRPr lang="nl-NL" dirty="0"/>
          </a:p>
        </p:txBody>
      </p:sp>
      <p:sp>
        <p:nvSpPr>
          <p:cNvPr id="6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49E9A-A4EA-492D-8A2D-CCEF36263CAE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met één afgeknipte en afgeronde hoek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hthoekige driehoe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Vrije v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en-US" noProof="0" dirty="0"/>
          </a:p>
        </p:txBody>
      </p:sp>
      <p:sp>
        <p:nvSpPr>
          <p:cNvPr id="9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/>
              <a:t>2-12-2008</a:t>
            </a:r>
            <a:endParaRPr lang="nl-NL"/>
          </a:p>
        </p:txBody>
      </p:sp>
      <p:sp>
        <p:nvSpPr>
          <p:cNvPr id="10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1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B677F-9795-4AAD-8A20-F65BD0FEED8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jdelijke aanduiding voor titel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029" name="Tijdelijke aanduiding voor tekst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/>
              <a:t>2-12-2008</a:t>
            </a:r>
            <a:endParaRPr lang="nl-NL" dirty="0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4F0CC9-C046-4EE7-83C1-08CD50A91BC8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grpSp>
        <p:nvGrpSpPr>
          <p:cNvPr id="1033" name="Groe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rije v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Vrije v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0" r:id="rId2"/>
    <p:sldLayoutId id="2147483829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30" r:id="rId9"/>
    <p:sldLayoutId id="2147483826" r:id="rId10"/>
    <p:sldLayoutId id="2147483827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Afbeelding 2" descr="norwa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75" y="-15875"/>
            <a:ext cx="9156700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Afbeelding 3" descr="norway_rel9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3" y="3500438"/>
            <a:ext cx="2679701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feld 3"/>
          <p:cNvSpPr txBox="1">
            <a:spLocks noChangeArrowheads="1"/>
          </p:cNvSpPr>
          <p:nvPr/>
        </p:nvSpPr>
        <p:spPr bwMode="auto">
          <a:xfrm>
            <a:off x="4256088" y="6067425"/>
            <a:ext cx="4929187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e-DE" sz="1600"/>
              <a:t>Presented by Jan Nabers (0824712)</a:t>
            </a:r>
          </a:p>
          <a:p>
            <a:pPr algn="r"/>
            <a:r>
              <a:rPr lang="de-DE" sz="1600"/>
              <a:t>Symposium Studiereis </a:t>
            </a:r>
          </a:p>
          <a:p>
            <a:pPr algn="r"/>
            <a:r>
              <a:rPr lang="de-DE" sz="1600"/>
              <a:t>Radboud University Nijmegen</a:t>
            </a:r>
          </a:p>
        </p:txBody>
      </p:sp>
      <p:sp>
        <p:nvSpPr>
          <p:cNvPr id="5125" name="Tekstvak 5"/>
          <p:cNvSpPr txBox="1">
            <a:spLocks noChangeArrowheads="1"/>
          </p:cNvSpPr>
          <p:nvPr/>
        </p:nvSpPr>
        <p:spPr bwMode="auto">
          <a:xfrm>
            <a:off x="334963" y="355600"/>
            <a:ext cx="60769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4800" b="1"/>
              <a:t>Research in Norway</a:t>
            </a:r>
          </a:p>
        </p:txBody>
      </p:sp>
      <p:pic>
        <p:nvPicPr>
          <p:cNvPr id="5126" name="Afbeelding 6" descr="norwegen flagg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4638" y="-26988"/>
            <a:ext cx="2505075" cy="182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s0824712.UMCN\Desktop\FRlogoEngrgb-farger,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263" y="333375"/>
            <a:ext cx="7685087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Afbeelding 4" descr="budget 2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2781300"/>
            <a:ext cx="7129462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kstvak 5"/>
          <p:cNvSpPr txBox="1">
            <a:spLocks noChangeArrowheads="1"/>
          </p:cNvSpPr>
          <p:nvPr/>
        </p:nvSpPr>
        <p:spPr bwMode="auto">
          <a:xfrm>
            <a:off x="2339975" y="2020888"/>
            <a:ext cx="4398963" cy="40005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NL" sz="2000">
                <a:solidFill>
                  <a:srgbClr val="FF0000"/>
                </a:solidFill>
                <a:latin typeface="Constantia" pitchFamily="18" charset="0"/>
              </a:rPr>
              <a:t>Funding dividded into research efforts</a:t>
            </a:r>
          </a:p>
        </p:txBody>
      </p:sp>
      <p:sp>
        <p:nvSpPr>
          <p:cNvPr id="13317" name="Textfeld 12"/>
          <p:cNvSpPr txBox="1">
            <a:spLocks noChangeArrowheads="1"/>
          </p:cNvSpPr>
          <p:nvPr/>
        </p:nvSpPr>
        <p:spPr bwMode="auto">
          <a:xfrm>
            <a:off x="6472238" y="6602413"/>
            <a:ext cx="27606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/>
              <a:t>[Source: Research Council of Norway]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1143000"/>
          </a:xfrm>
        </p:spPr>
        <p:txBody>
          <a:bodyPr/>
          <a:lstStyle/>
          <a:p>
            <a:pPr algn="ctr" eaLnBrk="1" hangingPunct="1"/>
            <a:r>
              <a:rPr lang="nl-NL" smtClean="0"/>
              <a:t>Fundings in Norway</a:t>
            </a:r>
          </a:p>
        </p:txBody>
      </p:sp>
      <p:sp>
        <p:nvSpPr>
          <p:cNvPr id="4" name="Afgeronde rechthoek 3"/>
          <p:cNvSpPr/>
          <p:nvPr/>
        </p:nvSpPr>
        <p:spPr>
          <a:xfrm>
            <a:off x="363538" y="2124075"/>
            <a:ext cx="8456612" cy="3197225"/>
          </a:xfrm>
          <a:prstGeom prst="roundRect">
            <a:avLst>
              <a:gd name="adj" fmla="val 8775"/>
            </a:avLst>
          </a:prstGeom>
          <a:blipFill dpi="0" rotWithShape="1">
            <a:blip r:embed="rId3" cstate="print">
              <a:alphaModFix amt="70000"/>
            </a:blip>
            <a:srcRect/>
            <a:tile tx="0" ty="0" sx="100000" sy="100000" flip="none" algn="tl"/>
          </a:blipFill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5364" name="Tekstvak 3"/>
          <p:cNvSpPr txBox="1">
            <a:spLocks noChangeArrowheads="1"/>
          </p:cNvSpPr>
          <p:nvPr/>
        </p:nvSpPr>
        <p:spPr bwMode="auto">
          <a:xfrm>
            <a:off x="427038" y="2165350"/>
            <a:ext cx="863917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nl-NL" sz="2400">
                <a:latin typeface="Constantia" pitchFamily="18" charset="0"/>
              </a:rPr>
              <a:t>Norwegian Centers of Excellence (SFF)</a:t>
            </a:r>
          </a:p>
          <a:p>
            <a:pPr>
              <a:buFont typeface="Arial" charset="0"/>
              <a:buChar char="•"/>
            </a:pPr>
            <a:r>
              <a:rPr lang="nl-NL" sz="2400">
                <a:latin typeface="Constantia" pitchFamily="18" charset="0"/>
              </a:rPr>
              <a:t>Norwegian Centers for Research based Innovation (SFI)</a:t>
            </a:r>
          </a:p>
          <a:p>
            <a:pPr>
              <a:buFont typeface="Arial" charset="0"/>
              <a:buChar char="•"/>
            </a:pPr>
            <a:r>
              <a:rPr lang="nl-NL" sz="2400">
                <a:latin typeface="Constantia" pitchFamily="18" charset="0"/>
              </a:rPr>
              <a:t>Research Council of Norway large Scale R&amp;D programs 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onstantia" pitchFamily="18" charset="0"/>
              </a:rPr>
              <a:t>Independent research organisation in Scandinavia SINTEF</a:t>
            </a:r>
            <a:endParaRPr lang="nl-NL" sz="2400">
              <a:latin typeface="Constantia" pitchFamily="18" charset="0"/>
            </a:endParaRPr>
          </a:p>
          <a:p>
            <a:pPr>
              <a:buFont typeface="Arial" charset="0"/>
              <a:buChar char="•"/>
            </a:pPr>
            <a:r>
              <a:rPr lang="nl-NL" sz="2400">
                <a:latin typeface="Constantia" pitchFamily="18" charset="0"/>
              </a:rPr>
              <a:t>Independent Project Funding FRIPRO </a:t>
            </a:r>
          </a:p>
          <a:p>
            <a:pPr>
              <a:buFont typeface="Arial" charset="0"/>
              <a:buChar char="•"/>
            </a:pPr>
            <a:r>
              <a:rPr lang="nl-NL" sz="2400">
                <a:latin typeface="Constantia" pitchFamily="18" charset="0"/>
              </a:rPr>
              <a:t>Industrial Development Corporation Norway SIVA (selskapet industrivekst)</a:t>
            </a:r>
          </a:p>
          <a:p>
            <a:pPr>
              <a:buFont typeface="Arial" charset="0"/>
              <a:buChar char="•"/>
            </a:pPr>
            <a:r>
              <a:rPr lang="nl-NL" sz="2400">
                <a:latin typeface="Constantia" pitchFamily="18" charset="0"/>
              </a:rPr>
              <a:t>Non profit Organisations</a:t>
            </a:r>
          </a:p>
          <a:p>
            <a:pPr>
              <a:buFont typeface="Arial" charset="0"/>
              <a:buChar char="•"/>
            </a:pPr>
            <a:endParaRPr lang="nl-NL" sz="240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fgeronde rechthoek 17"/>
          <p:cNvSpPr/>
          <p:nvPr/>
        </p:nvSpPr>
        <p:spPr>
          <a:xfrm>
            <a:off x="741363" y="1628775"/>
            <a:ext cx="7561262" cy="4248150"/>
          </a:xfrm>
          <a:prstGeom prst="roundRect">
            <a:avLst>
              <a:gd name="adj" fmla="val 8775"/>
            </a:avLst>
          </a:prstGeom>
          <a:blipFill dpi="0" rotWithShape="1">
            <a:blip r:embed="rId3" cstate="print">
              <a:alphaModFix amt="70000"/>
            </a:blip>
            <a:srcRect/>
            <a:tile tx="0" ty="0" sx="100000" sy="100000" flip="none" algn="tl"/>
          </a:blipFill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3" name="Titel 3"/>
          <p:cNvSpPr txBox="1">
            <a:spLocks/>
          </p:cNvSpPr>
          <p:nvPr/>
        </p:nvSpPr>
        <p:spPr>
          <a:xfrm>
            <a:off x="395288" y="434975"/>
            <a:ext cx="8424862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nl-NL" sz="5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Large Scale R&amp;D Programms</a:t>
            </a:r>
            <a:endParaRPr lang="nl-NL" sz="5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388" name="Tekstvak 15"/>
          <p:cNvSpPr txBox="1">
            <a:spLocks noChangeArrowheads="1"/>
          </p:cNvSpPr>
          <p:nvPr/>
        </p:nvSpPr>
        <p:spPr bwMode="auto">
          <a:xfrm>
            <a:off x="885825" y="1670050"/>
            <a:ext cx="8064500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nl-NL" sz="2000">
                <a:latin typeface="Constantia" pitchFamily="18" charset="0"/>
              </a:rPr>
              <a:t> Biotechnology for Innovation </a:t>
            </a:r>
            <a:r>
              <a:rPr lang="nl-NL" sz="2000" b="1">
                <a:solidFill>
                  <a:srgbClr val="FF0000"/>
                </a:solidFill>
                <a:latin typeface="Constantia" pitchFamily="18" charset="0"/>
              </a:rPr>
              <a:t>BIOTEK2012</a:t>
            </a:r>
            <a:r>
              <a:rPr lang="nl-NL" sz="2000">
                <a:latin typeface="Constantia" pitchFamily="18" charset="0"/>
              </a:rPr>
              <a:t> </a:t>
            </a:r>
            <a:r>
              <a:rPr lang="nl-NL" sz="2000">
                <a:solidFill>
                  <a:srgbClr val="FF0000"/>
                </a:solidFill>
                <a:latin typeface="Constantia" pitchFamily="18" charset="0"/>
              </a:rPr>
              <a:t>(FUGE)</a:t>
            </a:r>
          </a:p>
          <a:p>
            <a:pPr>
              <a:buFont typeface="Arial" charset="0"/>
              <a:buChar char="•"/>
            </a:pPr>
            <a:endParaRPr lang="nl-NL" sz="2000">
              <a:latin typeface="Constantia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2000">
                <a:latin typeface="Constantia" pitchFamily="18" charset="0"/>
              </a:rPr>
              <a:t>AQUACULTURE - An Industry in Growth – </a:t>
            </a:r>
            <a:r>
              <a:rPr lang="en-US" sz="2000" b="1">
                <a:solidFill>
                  <a:srgbClr val="FF0000"/>
                </a:solidFill>
                <a:latin typeface="Constantia" pitchFamily="18" charset="0"/>
              </a:rPr>
              <a:t>HAVBRUK</a:t>
            </a:r>
          </a:p>
          <a:p>
            <a:pPr>
              <a:buFont typeface="Arial" charset="0"/>
              <a:buChar char="•"/>
            </a:pPr>
            <a:endParaRPr lang="en-US" sz="2000">
              <a:latin typeface="Constantia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2000">
                <a:latin typeface="Constantia" pitchFamily="18" charset="0"/>
              </a:rPr>
              <a:t>Nanotechnology and Advanced Materials - </a:t>
            </a:r>
            <a:r>
              <a:rPr lang="en-US" sz="2000" b="1">
                <a:solidFill>
                  <a:srgbClr val="FF0000"/>
                </a:solidFill>
                <a:latin typeface="Constantia" pitchFamily="18" charset="0"/>
              </a:rPr>
              <a:t>NANO2021</a:t>
            </a:r>
          </a:p>
          <a:p>
            <a:pPr>
              <a:buFont typeface="Arial" charset="0"/>
              <a:buChar char="•"/>
            </a:pPr>
            <a:endParaRPr lang="en-US" sz="2000">
              <a:latin typeface="Constantia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2000">
                <a:latin typeface="Constantia" pitchFamily="18" charset="0"/>
              </a:rPr>
              <a:t>Climate Change and its Impacts in Norway – </a:t>
            </a:r>
            <a:r>
              <a:rPr lang="en-US" sz="2000" b="1">
                <a:solidFill>
                  <a:srgbClr val="FF0000"/>
                </a:solidFill>
                <a:latin typeface="Constantia" pitchFamily="18" charset="0"/>
              </a:rPr>
              <a:t>NORKLIMA</a:t>
            </a:r>
          </a:p>
          <a:p>
            <a:pPr>
              <a:buFont typeface="Arial" charset="0"/>
              <a:buChar char="•"/>
            </a:pPr>
            <a:endParaRPr lang="en-US" sz="2000">
              <a:latin typeface="Constantia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2000">
                <a:latin typeface="Constantia" pitchFamily="18" charset="0"/>
              </a:rPr>
              <a:t>Optimal Management of Petroleum Resources - </a:t>
            </a:r>
            <a:r>
              <a:rPr lang="en-US" sz="2000" b="1">
                <a:solidFill>
                  <a:srgbClr val="FF0000"/>
                </a:solidFill>
                <a:latin typeface="Constantia" pitchFamily="18" charset="0"/>
              </a:rPr>
              <a:t>PETROMAKS</a:t>
            </a:r>
          </a:p>
          <a:p>
            <a:pPr>
              <a:buFont typeface="Arial" charset="0"/>
              <a:buChar char="•"/>
            </a:pPr>
            <a:endParaRPr lang="en-US" sz="2000">
              <a:latin typeface="Constantia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2000">
                <a:latin typeface="Constantia" pitchFamily="18" charset="0"/>
              </a:rPr>
              <a:t>Clean Energy for the Future - </a:t>
            </a:r>
            <a:r>
              <a:rPr lang="en-US" sz="2000" b="1">
                <a:solidFill>
                  <a:srgbClr val="FF0000"/>
                </a:solidFill>
                <a:latin typeface="Constantia" pitchFamily="18" charset="0"/>
              </a:rPr>
              <a:t>RENERGI</a:t>
            </a:r>
          </a:p>
          <a:p>
            <a:pPr>
              <a:buFont typeface="Arial" charset="0"/>
              <a:buChar char="•"/>
            </a:pPr>
            <a:endParaRPr lang="en-US" sz="2000">
              <a:latin typeface="Constantia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2000">
                <a:latin typeface="Constantia" pitchFamily="18" charset="0"/>
              </a:rPr>
              <a:t>Core Competence and Growth in ICT - </a:t>
            </a:r>
            <a:r>
              <a:rPr lang="en-US" sz="2000" b="1">
                <a:solidFill>
                  <a:srgbClr val="FF0000"/>
                </a:solidFill>
                <a:latin typeface="Constantia" pitchFamily="18" charset="0"/>
              </a:rPr>
              <a:t>VERDIKT</a:t>
            </a:r>
            <a:endParaRPr lang="nl-NL" sz="2000" b="1">
              <a:solidFill>
                <a:srgbClr val="FF0000"/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nhaltsplatzhalter 5" descr="norwegen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6772"/>
          <a:stretch>
            <a:fillRect/>
          </a:stretch>
        </p:blipFill>
        <p:spPr>
          <a:xfrm>
            <a:off x="0" y="1287463"/>
            <a:ext cx="9144000" cy="5570537"/>
          </a:xfrm>
        </p:spPr>
      </p:pic>
      <p:sp>
        <p:nvSpPr>
          <p:cNvPr id="4" name="Titel 1"/>
          <p:cNvSpPr txBox="1">
            <a:spLocks/>
          </p:cNvSpPr>
          <p:nvPr/>
        </p:nvSpPr>
        <p:spPr bwMode="auto">
          <a:xfrm>
            <a:off x="0" y="571500"/>
            <a:ext cx="9144000" cy="695325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nl-NL" sz="5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Norwegian Centers of Excellence SFF </a:t>
            </a:r>
          </a:p>
        </p:txBody>
      </p:sp>
      <p:grpSp>
        <p:nvGrpSpPr>
          <p:cNvPr id="17412" name="Gruppieren 14"/>
          <p:cNvGrpSpPr>
            <a:grpSpLocks/>
          </p:cNvGrpSpPr>
          <p:nvPr/>
        </p:nvGrpSpPr>
        <p:grpSpPr bwMode="auto">
          <a:xfrm>
            <a:off x="2835275" y="2036763"/>
            <a:ext cx="1962150" cy="3321050"/>
            <a:chOff x="2834628" y="2037388"/>
            <a:chExt cx="1963116" cy="3320438"/>
          </a:xfrm>
        </p:grpSpPr>
        <p:sp>
          <p:nvSpPr>
            <p:cNvPr id="7" name="Ellipse 6"/>
            <p:cNvSpPr/>
            <p:nvPr/>
          </p:nvSpPr>
          <p:spPr>
            <a:xfrm>
              <a:off x="4654799" y="2037388"/>
              <a:ext cx="142945" cy="14284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8" name="Ellipse 7"/>
            <p:cNvSpPr/>
            <p:nvPr/>
          </p:nvSpPr>
          <p:spPr>
            <a:xfrm>
              <a:off x="3571591" y="5214977"/>
              <a:ext cx="142945" cy="14284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9" name="Ellipse 8"/>
            <p:cNvSpPr/>
            <p:nvPr/>
          </p:nvSpPr>
          <p:spPr>
            <a:xfrm>
              <a:off x="2834628" y="5086413"/>
              <a:ext cx="142945" cy="14284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0" name="Ellipse 9"/>
            <p:cNvSpPr/>
            <p:nvPr/>
          </p:nvSpPr>
          <p:spPr>
            <a:xfrm>
              <a:off x="3538237" y="4200751"/>
              <a:ext cx="142945" cy="14284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17413" name="Gruppieren 28"/>
          <p:cNvGrpSpPr>
            <a:grpSpLocks/>
          </p:cNvGrpSpPr>
          <p:nvPr/>
        </p:nvGrpSpPr>
        <p:grpSpPr bwMode="auto">
          <a:xfrm>
            <a:off x="1093788" y="6286500"/>
            <a:ext cx="3335337" cy="365125"/>
            <a:chOff x="1000100" y="6349412"/>
            <a:chExt cx="3335069" cy="428604"/>
          </a:xfrm>
        </p:grpSpPr>
        <p:sp>
          <p:nvSpPr>
            <p:cNvPr id="24" name="Abgerundetes Rechteck 23"/>
            <p:cNvSpPr/>
            <p:nvPr/>
          </p:nvSpPr>
          <p:spPr>
            <a:xfrm>
              <a:off x="1000100" y="6349412"/>
              <a:ext cx="3285861" cy="428604"/>
            </a:xfrm>
            <a:prstGeom prst="roundRect">
              <a:avLst/>
            </a:prstGeom>
            <a:blipFill dpi="0" rotWithShape="1">
              <a:blip r:embed="rId4" cstate="print">
                <a:alphaModFix amt="70000"/>
              </a:blip>
              <a:srcRect/>
              <a:tile tx="0" ty="0" sx="100000" sy="100000" flip="none" algn="tl"/>
            </a:blipFill>
            <a:ln w="508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7433" name="Textfeld 22"/>
            <p:cNvSpPr txBox="1">
              <a:spLocks noChangeArrowheads="1"/>
            </p:cNvSpPr>
            <p:nvPr/>
          </p:nvSpPr>
          <p:spPr bwMode="auto">
            <a:xfrm>
              <a:off x="1011823" y="6369681"/>
              <a:ext cx="332334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charset="0"/>
                <a:buChar char="•"/>
              </a:pPr>
              <a:r>
                <a:rPr lang="de-DE" sz="1600"/>
                <a:t>Aquaculture protein Centre (APC)</a:t>
              </a:r>
            </a:p>
          </p:txBody>
        </p:sp>
      </p:grpSp>
      <p:sp>
        <p:nvSpPr>
          <p:cNvPr id="25" name="Abgerundetes Rechteck 24"/>
          <p:cNvSpPr/>
          <p:nvPr/>
        </p:nvSpPr>
        <p:spPr>
          <a:xfrm>
            <a:off x="5286375" y="3070225"/>
            <a:ext cx="3675063" cy="3573463"/>
          </a:xfrm>
          <a:prstGeom prst="roundRect">
            <a:avLst>
              <a:gd name="adj" fmla="val 7721"/>
            </a:avLst>
          </a:prstGeom>
          <a:blipFill dpi="0" rotWithShape="1">
            <a:blip r:embed="rId4" cstate="print">
              <a:alphaModFix amt="70000"/>
            </a:blip>
            <a:srcRect/>
            <a:tile tx="0" ty="0" sx="100000" sy="100000" flip="none" algn="tl"/>
          </a:blipFill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7415" name="Textfeld 12"/>
          <p:cNvSpPr txBox="1">
            <a:spLocks noChangeArrowheads="1"/>
          </p:cNvSpPr>
          <p:nvPr/>
        </p:nvSpPr>
        <p:spPr bwMode="auto">
          <a:xfrm>
            <a:off x="5349875" y="3097213"/>
            <a:ext cx="3865563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de-DE" sz="1600"/>
              <a:t>Mind in Nature (CSMN)</a:t>
            </a:r>
          </a:p>
          <a:p>
            <a:pPr>
              <a:buFont typeface="Arial" charset="0"/>
              <a:buChar char="•"/>
            </a:pPr>
            <a:r>
              <a:rPr lang="de-DE" sz="1600"/>
              <a:t>Cancer Biomedicine (CCB)</a:t>
            </a:r>
          </a:p>
          <a:p>
            <a:pPr>
              <a:buFont typeface="Arial" charset="0"/>
              <a:buChar char="•"/>
            </a:pPr>
            <a:r>
              <a:rPr lang="de-DE" sz="1600"/>
              <a:t>Immune Regulation (CIR)</a:t>
            </a:r>
          </a:p>
          <a:p>
            <a:pPr>
              <a:buFont typeface="Arial" charset="0"/>
              <a:buChar char="•"/>
            </a:pPr>
            <a:r>
              <a:rPr lang="de-DE" sz="1600"/>
              <a:t>Biomedical Computing (CBC)</a:t>
            </a:r>
          </a:p>
          <a:p>
            <a:pPr>
              <a:buFont typeface="Arial" charset="0"/>
              <a:buChar char="•"/>
            </a:pPr>
            <a:r>
              <a:rPr lang="de-DE" sz="1600"/>
              <a:t>Molecular Biology and Neuroscience    (CMBN)</a:t>
            </a:r>
          </a:p>
          <a:p>
            <a:pPr>
              <a:buFont typeface="Arial" charset="0"/>
              <a:buChar char="•"/>
            </a:pPr>
            <a:r>
              <a:rPr lang="de-DE" sz="1600"/>
              <a:t>Mathematics for Applications (CMA)</a:t>
            </a:r>
          </a:p>
          <a:p>
            <a:pPr>
              <a:buFont typeface="Arial" charset="0"/>
              <a:buChar char="•"/>
            </a:pPr>
            <a:r>
              <a:rPr lang="de-DE" sz="1600"/>
              <a:t>Civil Wars (CSCW)</a:t>
            </a:r>
          </a:p>
          <a:p>
            <a:pPr>
              <a:buFont typeface="Arial" charset="0"/>
              <a:buChar char="•"/>
            </a:pPr>
            <a:r>
              <a:rPr lang="de-DE" sz="1600"/>
              <a:t>Geological Processes (PGP)</a:t>
            </a:r>
          </a:p>
          <a:p>
            <a:pPr>
              <a:buFont typeface="Arial" charset="0"/>
              <a:buChar char="•"/>
            </a:pPr>
            <a:r>
              <a:rPr lang="de-DE" sz="1600"/>
              <a:t>Geohazards (ICG)</a:t>
            </a:r>
          </a:p>
          <a:p>
            <a:pPr>
              <a:buFont typeface="Arial" charset="0"/>
              <a:buChar char="•"/>
            </a:pPr>
            <a:r>
              <a:rPr lang="de-DE" sz="1600"/>
              <a:t>Ecological and Evolutionary Synthese (CEES)</a:t>
            </a:r>
          </a:p>
          <a:p>
            <a:pPr>
              <a:buFont typeface="Arial" charset="0"/>
              <a:buChar char="•"/>
            </a:pPr>
            <a:r>
              <a:rPr lang="de-DE" sz="1600"/>
              <a:t>Equality, Social Organization, and Performance (ESOP)</a:t>
            </a:r>
          </a:p>
        </p:txBody>
      </p:sp>
      <p:grpSp>
        <p:nvGrpSpPr>
          <p:cNvPr id="17416" name="Gruppieren 33"/>
          <p:cNvGrpSpPr>
            <a:grpSpLocks/>
          </p:cNvGrpSpPr>
          <p:nvPr/>
        </p:nvGrpSpPr>
        <p:grpSpPr bwMode="auto">
          <a:xfrm>
            <a:off x="142875" y="3571875"/>
            <a:ext cx="3632200" cy="1892300"/>
            <a:chOff x="71406" y="4213864"/>
            <a:chExt cx="3632715" cy="1892557"/>
          </a:xfrm>
        </p:grpSpPr>
        <p:sp>
          <p:nvSpPr>
            <p:cNvPr id="22" name="Ellipse 21"/>
            <p:cNvSpPr/>
            <p:nvPr/>
          </p:nvSpPr>
          <p:spPr>
            <a:xfrm>
              <a:off x="3561226" y="5963527"/>
              <a:ext cx="142895" cy="14289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7" name="Abgerundetes Rechteck 26"/>
            <p:cNvSpPr/>
            <p:nvPr/>
          </p:nvSpPr>
          <p:spPr>
            <a:xfrm>
              <a:off x="79345" y="4213864"/>
              <a:ext cx="2570526" cy="1357497"/>
            </a:xfrm>
            <a:prstGeom prst="roundRect">
              <a:avLst>
                <a:gd name="adj" fmla="val 11199"/>
              </a:avLst>
            </a:prstGeom>
            <a:blipFill dpi="0" rotWithShape="1">
              <a:blip r:embed="rId4" cstate="print">
                <a:alphaModFix amt="70000"/>
              </a:blip>
              <a:srcRect/>
              <a:tile tx="0" ty="0" sx="100000" sy="100000" flip="none" algn="tl"/>
            </a:blipFill>
            <a:ln w="508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600"/>
            </a:p>
          </p:txBody>
        </p:sp>
        <p:sp>
          <p:nvSpPr>
            <p:cNvPr id="17431" name="Textfeld 13"/>
            <p:cNvSpPr txBox="1">
              <a:spLocks noChangeArrowheads="1"/>
            </p:cNvSpPr>
            <p:nvPr/>
          </p:nvSpPr>
          <p:spPr bwMode="auto">
            <a:xfrm>
              <a:off x="71406" y="4225587"/>
              <a:ext cx="2643206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Arial" charset="0"/>
                <a:buChar char="•"/>
              </a:pPr>
              <a:r>
                <a:rPr lang="de-DE" sz="1600"/>
                <a:t>Geobiology (CGB)</a:t>
              </a:r>
            </a:p>
            <a:p>
              <a:pPr>
                <a:buFont typeface="Arial" charset="0"/>
                <a:buChar char="•"/>
              </a:pPr>
              <a:r>
                <a:rPr lang="de-DE" sz="1600"/>
                <a:t>Climate research (BCCR)</a:t>
              </a:r>
            </a:p>
            <a:p>
              <a:pPr>
                <a:buFont typeface="Arial" charset="0"/>
                <a:buChar char="•"/>
              </a:pPr>
              <a:r>
                <a:rPr lang="de-DE" sz="1600"/>
                <a:t>Medieval studies (CMS)</a:t>
              </a:r>
            </a:p>
            <a:p>
              <a:pPr>
                <a:buFont typeface="Arial" charset="0"/>
                <a:buChar char="•"/>
              </a:pPr>
              <a:r>
                <a:rPr lang="de-DE" sz="1600"/>
                <a:t>Integrated Petroleum Research (CIPR)</a:t>
              </a:r>
            </a:p>
          </p:txBody>
        </p:sp>
      </p:grpSp>
      <p:grpSp>
        <p:nvGrpSpPr>
          <p:cNvPr id="17417" name="Gruppieren 31"/>
          <p:cNvGrpSpPr>
            <a:grpSpLocks/>
          </p:cNvGrpSpPr>
          <p:nvPr/>
        </p:nvGrpSpPr>
        <p:grpSpPr bwMode="auto">
          <a:xfrm>
            <a:off x="71438" y="1630363"/>
            <a:ext cx="5214937" cy="584200"/>
            <a:chOff x="571472" y="1000108"/>
            <a:chExt cx="5214974" cy="584775"/>
          </a:xfrm>
        </p:grpSpPr>
        <p:sp>
          <p:nvSpPr>
            <p:cNvPr id="31" name="Abgerundetes Rechteck 30"/>
            <p:cNvSpPr/>
            <p:nvPr/>
          </p:nvSpPr>
          <p:spPr>
            <a:xfrm>
              <a:off x="631797" y="1011231"/>
              <a:ext cx="3000396" cy="572063"/>
            </a:xfrm>
            <a:prstGeom prst="roundRect">
              <a:avLst>
                <a:gd name="adj" fmla="val 11199"/>
              </a:avLst>
            </a:prstGeom>
            <a:blipFill dpi="0" rotWithShape="1">
              <a:blip r:embed="rId4" cstate="print">
                <a:alphaModFix amt="70000"/>
              </a:blip>
              <a:srcRect/>
              <a:tile tx="0" ty="0" sx="100000" sy="100000" flip="none" algn="tl"/>
            </a:blipFill>
            <a:ln w="508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600"/>
            </a:p>
          </p:txBody>
        </p:sp>
        <p:sp>
          <p:nvSpPr>
            <p:cNvPr id="17428" name="Textfeld 11"/>
            <p:cNvSpPr txBox="1">
              <a:spLocks noChangeArrowheads="1"/>
            </p:cNvSpPr>
            <p:nvPr/>
          </p:nvSpPr>
          <p:spPr bwMode="auto">
            <a:xfrm>
              <a:off x="571472" y="1000108"/>
              <a:ext cx="521497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Arial" charset="0"/>
                <a:buChar char="•"/>
              </a:pPr>
              <a:r>
                <a:rPr lang="de-DE" sz="1600"/>
                <a:t>Theoretical chemistry (CTCC)</a:t>
              </a:r>
            </a:p>
            <a:p>
              <a:pPr>
                <a:buFont typeface="Arial" charset="0"/>
                <a:buChar char="•"/>
              </a:pPr>
              <a:r>
                <a:rPr lang="en-US" sz="1600"/>
                <a:t>Theoretical Linguistics (CASTL)</a:t>
              </a:r>
              <a:endParaRPr lang="de-DE" sz="1600"/>
            </a:p>
          </p:txBody>
        </p:sp>
      </p:grpSp>
      <p:grpSp>
        <p:nvGrpSpPr>
          <p:cNvPr id="17418" name="Gruppieren 32"/>
          <p:cNvGrpSpPr>
            <a:grpSpLocks/>
          </p:cNvGrpSpPr>
          <p:nvPr/>
        </p:nvGrpSpPr>
        <p:grpSpPr bwMode="auto">
          <a:xfrm>
            <a:off x="119063" y="2493963"/>
            <a:ext cx="3632200" cy="1077912"/>
            <a:chOff x="46849" y="1833918"/>
            <a:chExt cx="3632726" cy="1077218"/>
          </a:xfrm>
        </p:grpSpPr>
        <p:sp>
          <p:nvSpPr>
            <p:cNvPr id="30" name="Abgerundetes Rechteck 29"/>
            <p:cNvSpPr/>
            <p:nvPr/>
          </p:nvSpPr>
          <p:spPr>
            <a:xfrm>
              <a:off x="70664" y="1857715"/>
              <a:ext cx="3500945" cy="785307"/>
            </a:xfrm>
            <a:prstGeom prst="roundRect">
              <a:avLst>
                <a:gd name="adj" fmla="val 11199"/>
              </a:avLst>
            </a:prstGeom>
            <a:blipFill dpi="0" rotWithShape="1">
              <a:blip r:embed="rId4" cstate="print">
                <a:alphaModFix amt="70000"/>
              </a:blip>
              <a:srcRect/>
              <a:tile tx="0" ty="0" sx="100000" sy="100000" flip="none" algn="tl"/>
            </a:blipFill>
            <a:ln w="508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600"/>
            </a:p>
          </p:txBody>
        </p:sp>
        <p:sp>
          <p:nvSpPr>
            <p:cNvPr id="17426" name="Textfeld 10"/>
            <p:cNvSpPr txBox="1">
              <a:spLocks noChangeArrowheads="1"/>
            </p:cNvSpPr>
            <p:nvPr/>
          </p:nvSpPr>
          <p:spPr bwMode="auto">
            <a:xfrm>
              <a:off x="46849" y="1833918"/>
              <a:ext cx="3632726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charset="0"/>
                <a:buChar char="•"/>
              </a:pPr>
              <a:r>
                <a:rPr lang="de-DE" sz="1600"/>
                <a:t>Communication systems (Q2S)</a:t>
              </a:r>
            </a:p>
            <a:p>
              <a:pPr>
                <a:buFont typeface="Arial" charset="0"/>
                <a:buChar char="•"/>
              </a:pPr>
              <a:r>
                <a:rPr lang="de-DE" sz="1600"/>
                <a:t>Ships and ocean structures (CeSOS)</a:t>
              </a:r>
            </a:p>
            <a:p>
              <a:pPr>
                <a:buFont typeface="Arial" charset="0"/>
                <a:buChar char="•"/>
              </a:pPr>
              <a:r>
                <a:rPr lang="de-DE" sz="1600"/>
                <a:t>Biology of memory (CBM)</a:t>
              </a:r>
            </a:p>
            <a:p>
              <a:pPr>
                <a:buFont typeface="Arial" charset="0"/>
                <a:buChar char="•"/>
              </a:pPr>
              <a:endParaRPr lang="de-DE" sz="1600"/>
            </a:p>
          </p:txBody>
        </p:sp>
      </p:grpSp>
      <p:cxnSp>
        <p:nvCxnSpPr>
          <p:cNvPr id="17419" name="Gerade Verbindung mit Pfeil 37"/>
          <p:cNvCxnSpPr>
            <a:cxnSpLocks noChangeShapeType="1"/>
          </p:cNvCxnSpPr>
          <p:nvPr/>
        </p:nvCxnSpPr>
        <p:spPr bwMode="auto">
          <a:xfrm>
            <a:off x="2714625" y="4297363"/>
            <a:ext cx="179388" cy="1587"/>
          </a:xfrm>
          <a:prstGeom prst="straightConnector1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44" name="Gerade Verbindung mit Pfeil 43"/>
          <p:cNvCxnSpPr/>
          <p:nvPr/>
        </p:nvCxnSpPr>
        <p:spPr>
          <a:xfrm flipH="1">
            <a:off x="2917825" y="4275138"/>
            <a:ext cx="0" cy="755650"/>
          </a:xfrm>
          <a:prstGeom prst="straightConnector1">
            <a:avLst/>
          </a:prstGeom>
          <a:ln w="508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/>
          <p:cNvCxnSpPr/>
          <p:nvPr/>
        </p:nvCxnSpPr>
        <p:spPr>
          <a:xfrm>
            <a:off x="3141663" y="2106613"/>
            <a:ext cx="1439862" cy="1587"/>
          </a:xfrm>
          <a:prstGeom prst="straightConnector1">
            <a:avLst/>
          </a:prstGeom>
          <a:ln w="508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/>
          <p:cNvCxnSpPr/>
          <p:nvPr/>
        </p:nvCxnSpPr>
        <p:spPr>
          <a:xfrm rot="16200000" flipH="1">
            <a:off x="3167857" y="3728244"/>
            <a:ext cx="863600" cy="14287"/>
          </a:xfrm>
          <a:prstGeom prst="straightConnector1">
            <a:avLst/>
          </a:prstGeom>
          <a:ln w="508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/>
          <p:cNvCxnSpPr/>
          <p:nvPr/>
        </p:nvCxnSpPr>
        <p:spPr>
          <a:xfrm rot="16200000" flipV="1">
            <a:off x="3325813" y="5888038"/>
            <a:ext cx="755650" cy="0"/>
          </a:xfrm>
          <a:prstGeom prst="straightConnector1">
            <a:avLst/>
          </a:prstGeom>
          <a:ln w="508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50"/>
          <p:cNvCxnSpPr/>
          <p:nvPr/>
        </p:nvCxnSpPr>
        <p:spPr>
          <a:xfrm rot="10800000" flipV="1">
            <a:off x="3795713" y="5286375"/>
            <a:ext cx="1476375" cy="0"/>
          </a:xfrm>
          <a:prstGeom prst="straightConnector1">
            <a:avLst/>
          </a:prstGeom>
          <a:ln w="508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Grafik 5" descr="norwegen.png"/>
          <p:cNvPicPr>
            <a:picLocks noChangeAspect="1"/>
          </p:cNvPicPr>
          <p:nvPr/>
        </p:nvPicPr>
        <p:blipFill>
          <a:blip r:embed="rId3" cstate="print"/>
          <a:srcRect t="6772"/>
          <a:stretch>
            <a:fillRect/>
          </a:stretch>
        </p:blipFill>
        <p:spPr bwMode="auto">
          <a:xfrm>
            <a:off x="-19050" y="1500188"/>
            <a:ext cx="9163050" cy="558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el 1"/>
          <p:cNvSpPr txBox="1">
            <a:spLocks/>
          </p:cNvSpPr>
          <p:nvPr/>
        </p:nvSpPr>
        <p:spPr bwMode="auto">
          <a:xfrm>
            <a:off x="1071563" y="71438"/>
            <a:ext cx="6929437" cy="121443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de-DE" sz="46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Centers for Research based Innovation SFI</a:t>
            </a:r>
            <a:endParaRPr lang="nl-NL" sz="4600" dirty="0" err="1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8436" name="Gruppieren 6"/>
          <p:cNvGrpSpPr>
            <a:grpSpLocks/>
          </p:cNvGrpSpPr>
          <p:nvPr/>
        </p:nvGrpSpPr>
        <p:grpSpPr bwMode="auto">
          <a:xfrm>
            <a:off x="2820988" y="2263775"/>
            <a:ext cx="1962150" cy="3319463"/>
            <a:chOff x="2834628" y="2037388"/>
            <a:chExt cx="1963116" cy="3320438"/>
          </a:xfrm>
        </p:grpSpPr>
        <p:sp>
          <p:nvSpPr>
            <p:cNvPr id="8" name="Ellipse 7"/>
            <p:cNvSpPr/>
            <p:nvPr/>
          </p:nvSpPr>
          <p:spPr>
            <a:xfrm>
              <a:off x="4654799" y="2037388"/>
              <a:ext cx="142945" cy="14291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9" name="Ellipse 8"/>
            <p:cNvSpPr/>
            <p:nvPr/>
          </p:nvSpPr>
          <p:spPr>
            <a:xfrm>
              <a:off x="3571591" y="5214909"/>
              <a:ext cx="142945" cy="14291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0" name="Ellipse 9"/>
            <p:cNvSpPr/>
            <p:nvPr/>
          </p:nvSpPr>
          <p:spPr>
            <a:xfrm>
              <a:off x="2834628" y="5086283"/>
              <a:ext cx="142945" cy="14291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1" name="Ellipse 10"/>
            <p:cNvSpPr/>
            <p:nvPr/>
          </p:nvSpPr>
          <p:spPr>
            <a:xfrm>
              <a:off x="3538236" y="4200198"/>
              <a:ext cx="142945" cy="14291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sp>
        <p:nvSpPr>
          <p:cNvPr id="16" name="Abgerundetes Rechteck 15"/>
          <p:cNvSpPr/>
          <p:nvPr/>
        </p:nvSpPr>
        <p:spPr>
          <a:xfrm>
            <a:off x="4471988" y="5386388"/>
            <a:ext cx="4460875" cy="1500187"/>
          </a:xfrm>
          <a:prstGeom prst="roundRect">
            <a:avLst>
              <a:gd name="adj" fmla="val 7721"/>
            </a:avLst>
          </a:prstGeom>
          <a:blipFill dpi="0" rotWithShape="1">
            <a:blip r:embed="rId4" cstate="print">
              <a:alphaModFix amt="70000"/>
            </a:blip>
            <a:srcRect/>
            <a:tile tx="0" ty="0" sx="100000" sy="100000" flip="none" algn="tl"/>
          </a:blipFill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7" name="Abgerundetes Rechteck 16"/>
          <p:cNvSpPr/>
          <p:nvPr/>
        </p:nvSpPr>
        <p:spPr>
          <a:xfrm>
            <a:off x="4714875" y="2871788"/>
            <a:ext cx="4214813" cy="2271712"/>
          </a:xfrm>
          <a:prstGeom prst="roundRect">
            <a:avLst>
              <a:gd name="adj" fmla="val 7721"/>
            </a:avLst>
          </a:prstGeom>
          <a:blipFill dpi="0" rotWithShape="1">
            <a:blip r:embed="rId4" cstate="print">
              <a:alphaModFix amt="70000"/>
            </a:blip>
            <a:srcRect/>
            <a:tile tx="0" ty="0" sx="100000" sy="100000" flip="none" algn="tl"/>
          </a:blipFill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8439" name="Textfeld 11"/>
          <p:cNvSpPr txBox="1">
            <a:spLocks noChangeArrowheads="1"/>
          </p:cNvSpPr>
          <p:nvPr/>
        </p:nvSpPr>
        <p:spPr bwMode="auto">
          <a:xfrm>
            <a:off x="4829175" y="2889250"/>
            <a:ext cx="4357688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de-DE" sz="1600"/>
              <a:t>Integrated Operations in the Petrol industry (IO-CENTRE)</a:t>
            </a:r>
          </a:p>
          <a:p>
            <a:pPr>
              <a:buFont typeface="Arial" charset="0"/>
              <a:buChar char="•"/>
            </a:pPr>
            <a:r>
              <a:rPr lang="de-DE" sz="1600"/>
              <a:t>Aquaculture Technology (CREATE – SFI)</a:t>
            </a:r>
          </a:p>
          <a:p>
            <a:pPr>
              <a:buFont typeface="Arial" charset="0"/>
              <a:buChar char="•"/>
            </a:pPr>
            <a:r>
              <a:rPr lang="de-DE" sz="1600"/>
              <a:t>Sustainable Arctic Marine and Coastal Technology (SAMCoT)</a:t>
            </a:r>
          </a:p>
          <a:p>
            <a:pPr>
              <a:buFont typeface="Arial" charset="0"/>
              <a:buChar char="•"/>
            </a:pPr>
            <a:r>
              <a:rPr lang="de-DE" sz="1600"/>
              <a:t>Concrete innovations (COIN)</a:t>
            </a:r>
          </a:p>
          <a:p>
            <a:pPr>
              <a:buFont typeface="Arial" charset="0"/>
              <a:buChar char="•"/>
            </a:pPr>
            <a:r>
              <a:rPr lang="de-DE" sz="1600"/>
              <a:t>Medical Imaging (MI LAB)</a:t>
            </a:r>
          </a:p>
          <a:p>
            <a:pPr>
              <a:buFont typeface="Arial" charset="0"/>
              <a:buChar char="•"/>
            </a:pPr>
            <a:r>
              <a:rPr lang="de-DE" sz="1600"/>
              <a:t>Future manufacturing (SINTEF)</a:t>
            </a:r>
          </a:p>
          <a:p>
            <a:pPr>
              <a:buFont typeface="Arial" charset="0"/>
              <a:buChar char="•"/>
            </a:pPr>
            <a:r>
              <a:rPr lang="de-DE" sz="1600"/>
              <a:t>Structural Impact (NTNU)</a:t>
            </a:r>
          </a:p>
          <a:p>
            <a:pPr>
              <a:buFont typeface="Arial" charset="0"/>
              <a:buChar char="•"/>
            </a:pPr>
            <a:endParaRPr lang="de-DE" sz="1600"/>
          </a:p>
        </p:txBody>
      </p:sp>
      <p:sp>
        <p:nvSpPr>
          <p:cNvPr id="18440" name="Textfeld 13"/>
          <p:cNvSpPr txBox="1">
            <a:spLocks noChangeArrowheads="1"/>
          </p:cNvSpPr>
          <p:nvPr/>
        </p:nvSpPr>
        <p:spPr bwMode="auto">
          <a:xfrm>
            <a:off x="4500563" y="5357813"/>
            <a:ext cx="4572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de-DE" sz="1600"/>
              <a:t>Cardiology Innovations (CSI)</a:t>
            </a:r>
          </a:p>
          <a:p>
            <a:pPr>
              <a:buFont typeface="Arial" charset="0"/>
              <a:buChar char="•"/>
            </a:pPr>
            <a:r>
              <a:rPr lang="de-DE" sz="1600"/>
              <a:t>Natural Gas Processes and Products (INGAP)</a:t>
            </a:r>
          </a:p>
          <a:p>
            <a:pPr>
              <a:buFont typeface="Arial" charset="0"/>
              <a:buChar char="•"/>
            </a:pPr>
            <a:r>
              <a:rPr lang="de-DE" sz="1600"/>
              <a:t>Multiphase flow of complex fluids (FACE)</a:t>
            </a:r>
          </a:p>
          <a:p>
            <a:pPr>
              <a:buFont typeface="Arial" charset="0"/>
              <a:buChar char="•"/>
            </a:pPr>
            <a:r>
              <a:rPr lang="de-DE" sz="1600"/>
              <a:t>Statistics for innovation (SFI2)</a:t>
            </a:r>
          </a:p>
          <a:p>
            <a:pPr>
              <a:buFont typeface="Arial" charset="0"/>
              <a:buChar char="•"/>
            </a:pPr>
            <a:r>
              <a:rPr lang="de-DE" sz="1600"/>
              <a:t>Stem cell based tumor therapy (CAST)</a:t>
            </a:r>
          </a:p>
          <a:p>
            <a:pPr>
              <a:buFont typeface="Arial" charset="0"/>
              <a:buChar char="•"/>
            </a:pPr>
            <a:r>
              <a:rPr lang="de-DE" sz="1600"/>
              <a:t>Information Access Disruptions (IAD)</a:t>
            </a:r>
          </a:p>
        </p:txBody>
      </p:sp>
      <p:sp>
        <p:nvSpPr>
          <p:cNvPr id="18" name="Abgerundetes Rechteck 17"/>
          <p:cNvSpPr/>
          <p:nvPr/>
        </p:nvSpPr>
        <p:spPr>
          <a:xfrm>
            <a:off x="200025" y="2265363"/>
            <a:ext cx="3143250" cy="1571625"/>
          </a:xfrm>
          <a:prstGeom prst="roundRect">
            <a:avLst>
              <a:gd name="adj" fmla="val 7721"/>
            </a:avLst>
          </a:prstGeom>
          <a:blipFill dpi="0" rotWithShape="1">
            <a:blip r:embed="rId4" cstate="print">
              <a:alphaModFix amt="70000"/>
            </a:blip>
            <a:srcRect/>
            <a:tile tx="0" ty="0" sx="100000" sy="100000" flip="none" algn="tl"/>
          </a:blipFill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8442" name="Textfeld 14"/>
          <p:cNvSpPr txBox="1">
            <a:spLocks noChangeArrowheads="1"/>
          </p:cNvSpPr>
          <p:nvPr/>
        </p:nvSpPr>
        <p:spPr bwMode="auto">
          <a:xfrm>
            <a:off x="214313" y="2265363"/>
            <a:ext cx="3357562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de-DE" sz="1600"/>
              <a:t>Industrial measurement technology (CMR)</a:t>
            </a:r>
          </a:p>
          <a:p>
            <a:pPr>
              <a:buFont typeface="Arial" charset="0"/>
              <a:buChar char="•"/>
            </a:pPr>
            <a:r>
              <a:rPr lang="de-DE" sz="1600"/>
              <a:t>Sea Lice </a:t>
            </a:r>
          </a:p>
          <a:p>
            <a:pPr>
              <a:buFont typeface="Arial" charset="0"/>
              <a:buChar char="•"/>
            </a:pPr>
            <a:r>
              <a:rPr lang="de-DE" sz="1600"/>
              <a:t>Innovation in Sustainable fish capture and Processing (CRISP)</a:t>
            </a:r>
          </a:p>
          <a:p>
            <a:pPr>
              <a:buFont typeface="Arial" charset="0"/>
              <a:buChar char="•"/>
            </a:pPr>
            <a:r>
              <a:rPr lang="de-DE" sz="1600"/>
              <a:t>Service Innovation (CSI)</a:t>
            </a:r>
          </a:p>
          <a:p>
            <a:pPr>
              <a:buFont typeface="Arial" charset="0"/>
              <a:buChar char="•"/>
            </a:pPr>
            <a:endParaRPr lang="de-DE" sz="1600"/>
          </a:p>
        </p:txBody>
      </p:sp>
      <p:sp>
        <p:nvSpPr>
          <p:cNvPr id="19" name="Abgerundetes Rechteck 18"/>
          <p:cNvSpPr/>
          <p:nvPr/>
        </p:nvSpPr>
        <p:spPr>
          <a:xfrm>
            <a:off x="214313" y="1428750"/>
            <a:ext cx="4532312" cy="642938"/>
          </a:xfrm>
          <a:prstGeom prst="roundRect">
            <a:avLst>
              <a:gd name="adj" fmla="val 7721"/>
            </a:avLst>
          </a:prstGeom>
          <a:blipFill dpi="0" rotWithShape="1">
            <a:blip r:embed="rId4" cstate="print">
              <a:alphaModFix amt="70000"/>
            </a:blip>
            <a:srcRect/>
            <a:tile tx="0" ty="0" sx="100000" sy="100000" flip="none" algn="tl"/>
          </a:blipFill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8444" name="Textfeld 12"/>
          <p:cNvSpPr txBox="1">
            <a:spLocks noChangeArrowheads="1"/>
          </p:cNvSpPr>
          <p:nvPr/>
        </p:nvSpPr>
        <p:spPr bwMode="auto">
          <a:xfrm>
            <a:off x="246063" y="1433513"/>
            <a:ext cx="521493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de-DE" sz="1600"/>
              <a:t>Telemedicine (TTL)</a:t>
            </a:r>
          </a:p>
          <a:p>
            <a:pPr>
              <a:buFont typeface="Arial" charset="0"/>
              <a:buChar char="•"/>
            </a:pPr>
            <a:r>
              <a:rPr lang="de-DE" sz="1600"/>
              <a:t>Marine bioactivity &amp; drug discovery (MABCENT)</a:t>
            </a:r>
          </a:p>
        </p:txBody>
      </p:sp>
      <p:cxnSp>
        <p:nvCxnSpPr>
          <p:cNvPr id="20" name="Gerade Verbindung mit Pfeil 19"/>
          <p:cNvCxnSpPr/>
          <p:nvPr/>
        </p:nvCxnSpPr>
        <p:spPr>
          <a:xfrm rot="10800000" flipV="1">
            <a:off x="3754438" y="4503738"/>
            <a:ext cx="936625" cy="0"/>
          </a:xfrm>
          <a:prstGeom prst="straightConnector1">
            <a:avLst/>
          </a:prstGeom>
          <a:ln w="508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 rot="10800000" flipV="1">
            <a:off x="3811588" y="5511800"/>
            <a:ext cx="649287" cy="0"/>
          </a:xfrm>
          <a:prstGeom prst="straightConnector1">
            <a:avLst/>
          </a:prstGeom>
          <a:ln w="508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 flipV="1">
            <a:off x="3881438" y="2346325"/>
            <a:ext cx="642937" cy="11113"/>
          </a:xfrm>
          <a:prstGeom prst="straightConnector1">
            <a:avLst/>
          </a:prstGeom>
          <a:ln w="508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48" name="Gerade Verbindung mit Pfeil 25"/>
          <p:cNvCxnSpPr>
            <a:cxnSpLocks noChangeShapeType="1"/>
          </p:cNvCxnSpPr>
          <p:nvPr/>
        </p:nvCxnSpPr>
        <p:spPr bwMode="auto">
          <a:xfrm rot="5400000">
            <a:off x="3760788" y="2212975"/>
            <a:ext cx="287338" cy="1587"/>
          </a:xfrm>
          <a:prstGeom prst="straightConnector1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28" name="Gerade Verbindung mit Pfeil 27"/>
          <p:cNvCxnSpPr/>
          <p:nvPr/>
        </p:nvCxnSpPr>
        <p:spPr>
          <a:xfrm rot="5400000">
            <a:off x="2232819" y="4493419"/>
            <a:ext cx="1295400" cy="1588"/>
          </a:xfrm>
          <a:prstGeom prst="straightConnector1">
            <a:avLst/>
          </a:prstGeom>
          <a:ln w="508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0" name="Tekstvak 22"/>
          <p:cNvSpPr txBox="1">
            <a:spLocks noChangeArrowheads="1"/>
          </p:cNvSpPr>
          <p:nvPr/>
        </p:nvSpPr>
        <p:spPr bwMode="auto">
          <a:xfrm>
            <a:off x="107950" y="6157913"/>
            <a:ext cx="34766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b="1">
                <a:solidFill>
                  <a:srgbClr val="FF0000"/>
                </a:solidFill>
              </a:rPr>
              <a:t>Total Budget for all centers: </a:t>
            </a:r>
          </a:p>
          <a:p>
            <a:r>
              <a:rPr lang="nl-NL" sz="2800" b="1">
                <a:solidFill>
                  <a:srgbClr val="FF0000"/>
                </a:solidFill>
              </a:rPr>
              <a:t>About 1billion NOK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smtClean="0"/>
          </a:p>
        </p:txBody>
      </p:sp>
      <p:sp>
        <p:nvSpPr>
          <p:cNvPr id="1945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 l="25098" t="17035" r="8754" b="6520"/>
          <a:stretch>
            <a:fillRect/>
          </a:stretch>
        </p:blipFill>
        <p:spPr bwMode="auto">
          <a:xfrm>
            <a:off x="-36513" y="0"/>
            <a:ext cx="9180513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l="24506" t="23062" r="41238" b="7997"/>
          <a:stretch>
            <a:fillRect/>
          </a:stretch>
        </p:blipFill>
        <p:spPr bwMode="auto">
          <a:xfrm>
            <a:off x="4763" y="0"/>
            <a:ext cx="4176712" cy="67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 cstate="print"/>
          <a:srcRect l="57582" t="22879" r="3139" b="10950"/>
          <a:stretch>
            <a:fillRect/>
          </a:stretch>
        </p:blipFill>
        <p:spPr bwMode="auto">
          <a:xfrm>
            <a:off x="4056063" y="0"/>
            <a:ext cx="50879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de-DE" smtClean="0"/>
              <a:t>Future perspectives</a:t>
            </a:r>
          </a:p>
        </p:txBody>
      </p:sp>
      <p:sp>
        <p:nvSpPr>
          <p:cNvPr id="4" name="Afgeronde rechthoek 3"/>
          <p:cNvSpPr/>
          <p:nvPr/>
        </p:nvSpPr>
        <p:spPr>
          <a:xfrm>
            <a:off x="1763713" y="2133600"/>
            <a:ext cx="5616575" cy="1943100"/>
          </a:xfrm>
          <a:prstGeom prst="roundRect">
            <a:avLst>
              <a:gd name="adj" fmla="val 8775"/>
            </a:avLst>
          </a:prstGeom>
          <a:blipFill dpi="0" rotWithShape="1">
            <a:blip r:embed="rId3" cstate="print">
              <a:alphaModFix amt="70000"/>
            </a:blip>
            <a:srcRect/>
            <a:tile tx="0" ty="0" sx="100000" sy="100000" flip="none" algn="tl"/>
          </a:blipFill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1508" name="Tijdelijke aanduiding voor inhoud 3"/>
          <p:cNvSpPr>
            <a:spLocks noGrp="1"/>
          </p:cNvSpPr>
          <p:nvPr>
            <p:ph idx="1"/>
          </p:nvPr>
        </p:nvSpPr>
        <p:spPr>
          <a:xfrm>
            <a:off x="1887538" y="2205038"/>
            <a:ext cx="5637212" cy="1868487"/>
          </a:xfrm>
        </p:spPr>
        <p:txBody>
          <a:bodyPr/>
          <a:lstStyle/>
          <a:p>
            <a:pPr eaLnBrk="1" hangingPunct="1"/>
            <a:r>
              <a:rPr lang="de-DE" sz="3200" smtClean="0"/>
              <a:t>Internationalisation</a:t>
            </a:r>
          </a:p>
          <a:p>
            <a:pPr eaLnBrk="1" hangingPunct="1"/>
            <a:r>
              <a:rPr lang="de-DE" sz="3200" smtClean="0"/>
              <a:t>Fundamental Research</a:t>
            </a:r>
          </a:p>
          <a:p>
            <a:pPr eaLnBrk="1" hangingPunct="1"/>
            <a:r>
              <a:rPr lang="de-DE" sz="3200" smtClean="0"/>
              <a:t>Research based  Innovations </a:t>
            </a:r>
          </a:p>
        </p:txBody>
      </p:sp>
      <p:sp>
        <p:nvSpPr>
          <p:cNvPr id="19" name="Titel 1"/>
          <p:cNvSpPr txBox="1">
            <a:spLocks/>
          </p:cNvSpPr>
          <p:nvPr/>
        </p:nvSpPr>
        <p:spPr bwMode="auto">
          <a:xfrm>
            <a:off x="-4763" y="4211638"/>
            <a:ext cx="9144001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 eaLnBrk="0" hangingPunct="0">
              <a:defRPr/>
            </a:pPr>
            <a:r>
              <a:rPr lang="nl-NL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Focus of Research and </a:t>
            </a:r>
            <a:r>
              <a:rPr lang="en-US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Development</a:t>
            </a:r>
            <a:r>
              <a:rPr lang="nl-NL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nl-NL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 </a:t>
            </a:r>
            <a:r>
              <a:rPr lang="nl-NL" sz="2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Norway</a:t>
            </a:r>
            <a:endParaRPr lang="nl-NL" sz="2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1510" name="Groep 21"/>
          <p:cNvGrpSpPr>
            <a:grpSpLocks/>
          </p:cNvGrpSpPr>
          <p:nvPr/>
        </p:nvGrpSpPr>
        <p:grpSpPr bwMode="auto">
          <a:xfrm>
            <a:off x="2411413" y="4724400"/>
            <a:ext cx="4789487" cy="1873250"/>
            <a:chOff x="971178" y="2420888"/>
            <a:chExt cx="8229600" cy="3384376"/>
          </a:xfrm>
        </p:grpSpPr>
        <p:sp>
          <p:nvSpPr>
            <p:cNvPr id="20" name="Afgeronde rechthoek 19"/>
            <p:cNvSpPr/>
            <p:nvPr/>
          </p:nvSpPr>
          <p:spPr bwMode="auto">
            <a:xfrm>
              <a:off x="1033915" y="2420888"/>
              <a:ext cx="7201242" cy="3384376"/>
            </a:xfrm>
            <a:prstGeom prst="roundRect">
              <a:avLst>
                <a:gd name="adj" fmla="val 8775"/>
              </a:avLst>
            </a:prstGeom>
            <a:blipFill dpi="0" rotWithShape="1">
              <a:blip r:embed="rId3" cstate="print">
                <a:alphaModFix amt="70000"/>
              </a:blip>
              <a:srcRect/>
              <a:tile tx="0" ty="0" sx="100000" sy="100000" flip="none" algn="tl"/>
            </a:blipFill>
            <a:ln w="508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21" name="Tijdelijke aanduiding voor inhoud 2"/>
            <p:cNvSpPr txBox="1">
              <a:spLocks/>
            </p:cNvSpPr>
            <p:nvPr/>
          </p:nvSpPr>
          <p:spPr bwMode="auto">
            <a:xfrm>
              <a:off x="971178" y="2423757"/>
              <a:ext cx="8229600" cy="3367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273050" indent="-273050"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/>
              </a:pPr>
              <a:r>
                <a:rPr lang="nl-NL" sz="1400" dirty="0" err="1">
                  <a:latin typeface="+mn-lt"/>
                </a:rPr>
                <a:t>Fundamental</a:t>
              </a:r>
              <a:r>
                <a:rPr lang="nl-NL" sz="1400" dirty="0">
                  <a:latin typeface="+mn-lt"/>
                </a:rPr>
                <a:t> </a:t>
              </a:r>
              <a:r>
                <a:rPr lang="nl-NL" sz="1400" dirty="0" err="1">
                  <a:latin typeface="+mn-lt"/>
                </a:rPr>
                <a:t>Science</a:t>
              </a:r>
              <a:endParaRPr lang="nl-NL" sz="1400" dirty="0">
                <a:latin typeface="+mn-lt"/>
              </a:endParaRPr>
            </a:p>
            <a:p>
              <a:pPr marL="273050" indent="-273050"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/>
              </a:pPr>
              <a:r>
                <a:rPr lang="nl-NL" sz="1400" dirty="0" err="1">
                  <a:latin typeface="+mn-lt"/>
                </a:rPr>
                <a:t>Medicin</a:t>
              </a:r>
              <a:r>
                <a:rPr lang="nl-NL" sz="1400" dirty="0">
                  <a:latin typeface="+mn-lt"/>
                </a:rPr>
                <a:t> and Health</a:t>
              </a:r>
            </a:p>
            <a:p>
              <a:pPr marL="273050" indent="-273050"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/>
              </a:pPr>
              <a:r>
                <a:rPr lang="nl-NL" sz="1400" dirty="0" err="1">
                  <a:latin typeface="+mn-lt"/>
                </a:rPr>
                <a:t>Biotechnology</a:t>
              </a:r>
              <a:endParaRPr lang="nl-NL" sz="1400" dirty="0">
                <a:latin typeface="+mn-lt"/>
              </a:endParaRPr>
            </a:p>
            <a:p>
              <a:pPr marL="273050" indent="-273050"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/>
              </a:pPr>
              <a:r>
                <a:rPr lang="nl-NL" sz="1400" dirty="0">
                  <a:latin typeface="+mn-lt"/>
                </a:rPr>
                <a:t>New </a:t>
              </a:r>
              <a:r>
                <a:rPr lang="nl-NL" sz="1400" dirty="0" err="1">
                  <a:latin typeface="+mn-lt"/>
                </a:rPr>
                <a:t>Materials</a:t>
              </a:r>
              <a:r>
                <a:rPr lang="nl-NL" sz="1400" dirty="0">
                  <a:latin typeface="+mn-lt"/>
                </a:rPr>
                <a:t>, </a:t>
              </a:r>
              <a:r>
                <a:rPr lang="nl-NL" sz="1400" dirty="0" err="1">
                  <a:latin typeface="+mn-lt"/>
                </a:rPr>
                <a:t>Nanotechnology</a:t>
              </a:r>
              <a:endParaRPr lang="nl-NL" sz="1400" dirty="0">
                <a:latin typeface="+mn-lt"/>
              </a:endParaRPr>
            </a:p>
            <a:p>
              <a:pPr marL="273050" indent="-273050"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/>
              </a:pPr>
              <a:r>
                <a:rPr lang="nl-NL" sz="1400" dirty="0" err="1">
                  <a:latin typeface="+mn-lt"/>
                </a:rPr>
                <a:t>Information</a:t>
              </a:r>
              <a:r>
                <a:rPr lang="nl-NL" sz="1400" dirty="0">
                  <a:latin typeface="+mn-lt"/>
                </a:rPr>
                <a:t> and </a:t>
              </a:r>
              <a:r>
                <a:rPr lang="nl-NL" sz="1400" dirty="0" err="1">
                  <a:latin typeface="+mn-lt"/>
                </a:rPr>
                <a:t>communication</a:t>
              </a:r>
              <a:r>
                <a:rPr lang="nl-NL" sz="1400" dirty="0">
                  <a:latin typeface="+mn-lt"/>
                </a:rPr>
                <a:t> </a:t>
              </a:r>
              <a:r>
                <a:rPr lang="nl-NL" sz="1400" dirty="0" err="1">
                  <a:latin typeface="+mn-lt"/>
                </a:rPr>
                <a:t>technologies</a:t>
              </a:r>
              <a:endParaRPr lang="nl-NL" sz="1400" dirty="0">
                <a:latin typeface="+mn-lt"/>
              </a:endParaRPr>
            </a:p>
            <a:p>
              <a:pPr marL="273050" indent="-273050"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/>
              </a:pPr>
              <a:r>
                <a:rPr lang="nl-NL" sz="1400" dirty="0" err="1">
                  <a:latin typeface="+mn-lt"/>
                </a:rPr>
                <a:t>Marin</a:t>
              </a:r>
              <a:r>
                <a:rPr lang="nl-NL" sz="1400" dirty="0">
                  <a:latin typeface="+mn-lt"/>
                </a:rPr>
                <a:t> </a:t>
              </a:r>
              <a:r>
                <a:rPr lang="nl-NL" sz="1400" dirty="0" err="1">
                  <a:latin typeface="+mn-lt"/>
                </a:rPr>
                <a:t>science</a:t>
              </a:r>
              <a:endParaRPr lang="nl-NL" sz="1400" dirty="0">
                <a:latin typeface="+mn-lt"/>
              </a:endParaRPr>
            </a:p>
            <a:p>
              <a:pPr marL="273050" indent="-273050"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/>
              </a:pPr>
              <a:r>
                <a:rPr lang="nl-NL" sz="1400" dirty="0">
                  <a:latin typeface="+mn-lt"/>
                </a:rPr>
                <a:t>Energy and environment</a:t>
              </a:r>
            </a:p>
            <a:p>
              <a:pPr marL="273050" indent="-273050"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/>
              </a:pPr>
              <a:endParaRPr lang="nl-NL" sz="1400" dirty="0">
                <a:latin typeface="+mn-lt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Tijdelijke aanduiding voor inhoud 3" descr="Asterix_und_die_Wikinger_Poster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6350" y="0"/>
            <a:ext cx="9150350" cy="6858000"/>
          </a:xfrm>
        </p:spPr>
      </p:pic>
      <p:sp>
        <p:nvSpPr>
          <p:cNvPr id="22531" name="Tekstvak 4"/>
          <p:cNvSpPr txBox="1">
            <a:spLocks noChangeArrowheads="1"/>
          </p:cNvSpPr>
          <p:nvPr/>
        </p:nvSpPr>
        <p:spPr bwMode="auto">
          <a:xfrm>
            <a:off x="2700338" y="3644900"/>
            <a:ext cx="6048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5400">
                <a:solidFill>
                  <a:schemeClr val="bg1"/>
                </a:solidFill>
              </a:rPr>
              <a:t>Questions ?!?</a:t>
            </a:r>
          </a:p>
        </p:txBody>
      </p:sp>
      <p:sp>
        <p:nvSpPr>
          <p:cNvPr id="6" name="Toelichting met afgeronde rechthoek 5"/>
          <p:cNvSpPr/>
          <p:nvPr/>
        </p:nvSpPr>
        <p:spPr>
          <a:xfrm>
            <a:off x="2627313" y="3810000"/>
            <a:ext cx="4537075" cy="627063"/>
          </a:xfrm>
          <a:prstGeom prst="wedgeRoundRectCallout">
            <a:avLst>
              <a:gd name="adj1" fmla="val -50396"/>
              <a:gd name="adj2" fmla="val -227361"/>
              <a:gd name="adj3" fmla="val 16667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Afbeelding 4" descr="Holiday-Norway-fjord-daw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itel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algn="ctr" eaLnBrk="1" hangingPunct="1"/>
            <a:r>
              <a:rPr lang="nl-NL" sz="5400" smtClean="0"/>
              <a:t>Content</a:t>
            </a:r>
          </a:p>
        </p:txBody>
      </p:sp>
      <p:sp>
        <p:nvSpPr>
          <p:cNvPr id="6148" name="Tijdelijke aanduiding voor inhoud 2"/>
          <p:cNvSpPr>
            <a:spLocks noGrp="1"/>
          </p:cNvSpPr>
          <p:nvPr>
            <p:ph idx="1"/>
          </p:nvPr>
        </p:nvSpPr>
        <p:spPr>
          <a:xfrm>
            <a:off x="2484438" y="1989138"/>
            <a:ext cx="6119812" cy="4389437"/>
          </a:xfrm>
        </p:spPr>
        <p:txBody>
          <a:bodyPr/>
          <a:lstStyle/>
          <a:p>
            <a:pPr eaLnBrk="1" hangingPunct="1"/>
            <a:r>
              <a:rPr lang="nl-NL" smtClean="0"/>
              <a:t>Norway’s  competetive  Edge</a:t>
            </a:r>
          </a:p>
          <a:p>
            <a:pPr eaLnBrk="1" hangingPunct="1"/>
            <a:r>
              <a:rPr lang="nl-NL" smtClean="0"/>
              <a:t>Research in Norway</a:t>
            </a:r>
          </a:p>
          <a:p>
            <a:pPr eaLnBrk="1" hangingPunct="1"/>
            <a:r>
              <a:rPr lang="nl-NL" smtClean="0"/>
              <a:t>Research Council of Norway</a:t>
            </a:r>
          </a:p>
          <a:p>
            <a:pPr eaLnBrk="1" hangingPunct="1"/>
            <a:r>
              <a:rPr lang="nl-NL" smtClean="0"/>
              <a:t>Funding in Norway</a:t>
            </a:r>
          </a:p>
          <a:p>
            <a:pPr eaLnBrk="1" hangingPunct="1"/>
            <a:r>
              <a:rPr lang="nl-NL" smtClean="0"/>
              <a:t>R&amp;D statistics</a:t>
            </a:r>
          </a:p>
          <a:p>
            <a:pPr eaLnBrk="1" hangingPunct="1"/>
            <a:r>
              <a:rPr lang="nl-NL" smtClean="0"/>
              <a:t>Future perpectives</a:t>
            </a:r>
          </a:p>
          <a:p>
            <a:pPr eaLnBrk="1" hangingPunct="1">
              <a:buFont typeface="Wingdings 2" pitchFamily="18" charset="2"/>
              <a:buNone/>
            </a:pPr>
            <a:endParaRPr 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Afbeelding 7" descr="hydropower.jpg"/>
          <p:cNvPicPr>
            <a:picLocks noChangeAspect="1"/>
          </p:cNvPicPr>
          <p:nvPr/>
        </p:nvPicPr>
        <p:blipFill>
          <a:blip r:embed="rId3" cstate="print"/>
          <a:srcRect l="5420" r="18176"/>
          <a:stretch>
            <a:fillRect/>
          </a:stretch>
        </p:blipFill>
        <p:spPr bwMode="auto">
          <a:xfrm>
            <a:off x="7938" y="3933825"/>
            <a:ext cx="2924175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el 1"/>
          <p:cNvSpPr>
            <a:spLocks noGrp="1"/>
          </p:cNvSpPr>
          <p:nvPr>
            <p:ph type="title"/>
          </p:nvPr>
        </p:nvSpPr>
        <p:spPr>
          <a:xfrm>
            <a:off x="1476375" y="620713"/>
            <a:ext cx="6338888" cy="695325"/>
          </a:xfrm>
        </p:spPr>
        <p:txBody>
          <a:bodyPr lIns="91440" rIns="91440" bIns="45720" anchor="ctr"/>
          <a:lstStyle/>
          <a:p>
            <a:pPr algn="ctr" eaLnBrk="1" hangingPunct="1"/>
            <a:r>
              <a:rPr lang="nl-NL" sz="4000" smtClean="0"/>
              <a:t>Norway’s competetive Edge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251520" y="1484784"/>
            <a:ext cx="8208912" cy="29546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40 </a:t>
            </a:r>
            <a:r>
              <a:rPr lang="nl-NL" sz="24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years</a:t>
            </a:r>
            <a:r>
              <a:rPr lang="nl-NL" sz="2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of Oil and gas business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	</a:t>
            </a:r>
            <a:r>
              <a:rPr lang="nl-NL" b="1" dirty="0" err="1">
                <a:solidFill>
                  <a:srgbClr val="0070C0"/>
                </a:solidFill>
                <a:latin typeface="+mn-lt"/>
              </a:rPr>
              <a:t>Nationally</a:t>
            </a:r>
            <a:r>
              <a:rPr lang="nl-NL" b="1" dirty="0">
                <a:solidFill>
                  <a:srgbClr val="0070C0"/>
                </a:solidFill>
                <a:latin typeface="+mn-lt"/>
                <a:sym typeface="Wingdings" pitchFamily="2" charset="2"/>
              </a:rPr>
              <a:t>: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b="1" dirty="0">
                <a:solidFill>
                  <a:srgbClr val="0070C0"/>
                </a:solidFill>
                <a:latin typeface="+mn-lt"/>
                <a:sym typeface="Wingdings" pitchFamily="2" charset="2"/>
              </a:rPr>
              <a:t> </a:t>
            </a:r>
            <a:r>
              <a:rPr lang="nl-NL" dirty="0">
                <a:latin typeface="+mn-lt"/>
              </a:rPr>
              <a:t>Oil and gas sector : </a:t>
            </a:r>
            <a:r>
              <a:rPr lang="nl-NL" dirty="0">
                <a:latin typeface="+mn-lt"/>
                <a:sym typeface="Wingdings" pitchFamily="2" charset="2"/>
              </a:rPr>
              <a:t> </a:t>
            </a:r>
            <a:r>
              <a:rPr lang="nl-NL" dirty="0">
                <a:latin typeface="+mn-lt"/>
              </a:rPr>
              <a:t>21% of GDP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			     </a:t>
            </a:r>
            <a:r>
              <a:rPr lang="nl-NL" dirty="0">
                <a:latin typeface="+mn-lt"/>
                <a:sym typeface="Wingdings" pitchFamily="2" charset="2"/>
              </a:rPr>
              <a:t> 47% of </a:t>
            </a:r>
            <a:r>
              <a:rPr lang="nl-NL" dirty="0" err="1">
                <a:latin typeface="+mn-lt"/>
                <a:sym typeface="Wingdings" pitchFamily="2" charset="2"/>
              </a:rPr>
              <a:t>exports</a:t>
            </a:r>
            <a:endParaRPr lang="nl-NL" dirty="0">
              <a:latin typeface="+mn-lt"/>
              <a:sym typeface="Wingdings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  <a:sym typeface="Wingdings" pitchFamily="2" charset="2"/>
              </a:rPr>
              <a:t>	</a:t>
            </a:r>
            <a:r>
              <a:rPr lang="nl-NL" b="1" dirty="0" err="1">
                <a:solidFill>
                  <a:srgbClr val="0070C0"/>
                </a:solidFill>
                <a:latin typeface="+mn-lt"/>
                <a:sym typeface="Wingdings" pitchFamily="2" charset="2"/>
              </a:rPr>
              <a:t>Globally</a:t>
            </a:r>
            <a:r>
              <a:rPr lang="nl-NL" b="1" dirty="0">
                <a:solidFill>
                  <a:srgbClr val="0070C0"/>
                </a:solidFill>
                <a:latin typeface="+mn-lt"/>
                <a:sym typeface="Wingdings" pitchFamily="2" charset="2"/>
              </a:rPr>
              <a:t>: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b="1" dirty="0">
                <a:solidFill>
                  <a:srgbClr val="0070C0"/>
                </a:solidFill>
                <a:latin typeface="+mn-lt"/>
                <a:sym typeface="Wingdings" pitchFamily="2" charset="2"/>
              </a:rPr>
              <a:t> </a:t>
            </a:r>
            <a:r>
              <a:rPr lang="nl-NL" dirty="0">
                <a:latin typeface="+mn-lt"/>
                <a:sym typeface="Wingdings" pitchFamily="2" charset="2"/>
              </a:rPr>
              <a:t>2nd </a:t>
            </a:r>
            <a:r>
              <a:rPr lang="nl-NL" dirty="0" err="1">
                <a:latin typeface="+mn-lt"/>
                <a:sym typeface="Wingdings" pitchFamily="2" charset="2"/>
              </a:rPr>
              <a:t>largest</a:t>
            </a:r>
            <a:r>
              <a:rPr lang="nl-NL" dirty="0">
                <a:latin typeface="+mn-lt"/>
                <a:sym typeface="Wingdings" pitchFamily="2" charset="2"/>
              </a:rPr>
              <a:t> gas </a:t>
            </a:r>
            <a:r>
              <a:rPr lang="nl-NL" dirty="0" err="1">
                <a:latin typeface="+mn-lt"/>
                <a:sym typeface="Wingdings" pitchFamily="2" charset="2"/>
              </a:rPr>
              <a:t>exporter</a:t>
            </a:r>
            <a:endParaRPr lang="nl-NL" dirty="0">
              <a:latin typeface="+mn-lt"/>
              <a:sym typeface="Wingdings" pitchFamily="2" charset="2"/>
            </a:endParaRPr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  <a:sym typeface="Wingdings" pitchFamily="2" charset="2"/>
              </a:rPr>
              <a:t> </a:t>
            </a:r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  <a:sym typeface="Wingdings" pitchFamily="2" charset="2"/>
              </a:rPr>
              <a:t> 7th </a:t>
            </a:r>
            <a:r>
              <a:rPr lang="nl-NL" dirty="0" err="1">
                <a:latin typeface="+mn-lt"/>
                <a:sym typeface="Wingdings" pitchFamily="2" charset="2"/>
              </a:rPr>
              <a:t>largest</a:t>
            </a:r>
            <a:r>
              <a:rPr lang="nl-NL" dirty="0">
                <a:latin typeface="+mn-lt"/>
                <a:sym typeface="Wingdings" pitchFamily="2" charset="2"/>
              </a:rPr>
              <a:t> </a:t>
            </a:r>
            <a:r>
              <a:rPr lang="nl-NL" dirty="0" err="1">
                <a:latin typeface="+mn-lt"/>
                <a:sym typeface="Wingdings" pitchFamily="2" charset="2"/>
              </a:rPr>
              <a:t>oil</a:t>
            </a:r>
            <a:r>
              <a:rPr lang="nl-NL" dirty="0">
                <a:latin typeface="+mn-lt"/>
                <a:sym typeface="Wingdings" pitchFamily="2" charset="2"/>
              </a:rPr>
              <a:t> </a:t>
            </a:r>
            <a:r>
              <a:rPr lang="nl-NL" dirty="0" err="1">
                <a:latin typeface="+mn-lt"/>
                <a:sym typeface="Wingdings" pitchFamily="2" charset="2"/>
              </a:rPr>
              <a:t>exporter</a:t>
            </a:r>
            <a:endParaRPr lang="nl-NL" dirty="0">
              <a:latin typeface="+mn-lt"/>
              <a:sym typeface="Wingdings" pitchFamily="2" charset="2"/>
            </a:endParaRPr>
          </a:p>
          <a:p>
            <a:pPr lvl="6">
              <a:buFont typeface="Wingdings"/>
              <a:buChar char="à"/>
              <a:defRPr/>
            </a:pPr>
            <a:r>
              <a:rPr lang="nl-NL" dirty="0" err="1">
                <a:latin typeface="+mn-lt"/>
                <a:sym typeface="Wingdings" pitchFamily="2" charset="2"/>
              </a:rPr>
              <a:t>Biggest</a:t>
            </a:r>
            <a:r>
              <a:rPr lang="nl-NL" dirty="0">
                <a:latin typeface="+mn-lt"/>
                <a:sym typeface="Wingdings" pitchFamily="2" charset="2"/>
              </a:rPr>
              <a:t> </a:t>
            </a:r>
            <a:r>
              <a:rPr lang="nl-NL" dirty="0" err="1">
                <a:latin typeface="+mn-lt"/>
                <a:sym typeface="Wingdings" pitchFamily="2" charset="2"/>
              </a:rPr>
              <a:t>exporter</a:t>
            </a:r>
            <a:r>
              <a:rPr lang="nl-NL" dirty="0">
                <a:latin typeface="+mn-lt"/>
                <a:sym typeface="Wingdings" pitchFamily="2" charset="2"/>
              </a:rPr>
              <a:t> </a:t>
            </a:r>
            <a:r>
              <a:rPr lang="nl-NL" dirty="0" err="1">
                <a:latin typeface="+mn-lt"/>
                <a:sym typeface="Wingdings" pitchFamily="2" charset="2"/>
              </a:rPr>
              <a:t>outside</a:t>
            </a:r>
            <a:r>
              <a:rPr lang="nl-NL" dirty="0">
                <a:latin typeface="+mn-lt"/>
                <a:sym typeface="Wingdings" pitchFamily="2" charset="2"/>
              </a:rPr>
              <a:t> the </a:t>
            </a:r>
            <a:r>
              <a:rPr lang="nl-NL" dirty="0" err="1">
                <a:latin typeface="+mn-lt"/>
                <a:sym typeface="Wingdings" pitchFamily="2" charset="2"/>
              </a:rPr>
              <a:t>Middle</a:t>
            </a:r>
            <a:r>
              <a:rPr lang="nl-NL" dirty="0">
                <a:latin typeface="+mn-lt"/>
                <a:sym typeface="Wingdings" pitchFamily="2" charset="2"/>
              </a:rPr>
              <a:t> East</a:t>
            </a:r>
          </a:p>
          <a:p>
            <a:pPr lvl="6">
              <a:defRPr/>
            </a:pPr>
            <a:r>
              <a:rPr lang="nl-NL" dirty="0">
                <a:latin typeface="+mn-lt"/>
                <a:sym typeface="Wingdings" pitchFamily="2" charset="2"/>
              </a:rPr>
              <a:t>			</a:t>
            </a:r>
            <a:endParaRPr lang="nl-NL" dirty="0">
              <a:latin typeface="+mn-lt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015764" y="4125072"/>
            <a:ext cx="8208912" cy="18466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100 </a:t>
            </a:r>
            <a:r>
              <a:rPr lang="nl-NL" sz="24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years</a:t>
            </a:r>
            <a:r>
              <a:rPr lang="nl-NL" sz="2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of </a:t>
            </a:r>
            <a:r>
              <a:rPr lang="nl-NL" sz="24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hydro</a:t>
            </a:r>
            <a:r>
              <a:rPr lang="nl-NL" sz="2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power </a:t>
            </a:r>
            <a:r>
              <a:rPr lang="nl-NL" sz="24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experience</a:t>
            </a:r>
            <a:r>
              <a:rPr lang="nl-NL" sz="2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	</a:t>
            </a:r>
            <a:endParaRPr lang="nl-NL" b="1" dirty="0">
              <a:solidFill>
                <a:srgbClr val="0070C0"/>
              </a:solidFill>
              <a:latin typeface="+mn-lt"/>
              <a:sym typeface="Wingdings" pitchFamily="2" charset="2"/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b="1" dirty="0">
                <a:solidFill>
                  <a:srgbClr val="0070C0"/>
                </a:solidFill>
                <a:latin typeface="+mn-lt"/>
                <a:sym typeface="Wingdings" pitchFamily="2" charset="2"/>
              </a:rPr>
              <a:t> </a:t>
            </a:r>
            <a:r>
              <a:rPr lang="nl-NL" dirty="0">
                <a:latin typeface="+mn-lt"/>
                <a:sym typeface="Wingdings" pitchFamily="2" charset="2"/>
              </a:rPr>
              <a:t>6th </a:t>
            </a:r>
            <a:r>
              <a:rPr lang="nl-NL" dirty="0" err="1">
                <a:latin typeface="+mn-lt"/>
                <a:sym typeface="Wingdings" pitchFamily="2" charset="2"/>
              </a:rPr>
              <a:t>largest</a:t>
            </a:r>
            <a:r>
              <a:rPr lang="nl-NL" dirty="0">
                <a:latin typeface="+mn-lt"/>
                <a:sym typeface="Wingdings" pitchFamily="2" charset="2"/>
              </a:rPr>
              <a:t> producer of </a:t>
            </a:r>
            <a:r>
              <a:rPr lang="nl-NL" dirty="0" err="1">
                <a:latin typeface="+mn-lt"/>
                <a:sym typeface="Wingdings" pitchFamily="2" charset="2"/>
              </a:rPr>
              <a:t>hydro</a:t>
            </a:r>
            <a:r>
              <a:rPr lang="nl-NL" dirty="0">
                <a:latin typeface="+mn-lt"/>
                <a:sym typeface="Wingdings" pitchFamily="2" charset="2"/>
              </a:rPr>
              <a:t> power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>
                <a:solidFill>
                  <a:srgbClr val="0070C0"/>
                </a:solidFill>
                <a:latin typeface="+mn-lt"/>
                <a:sym typeface="Wingdings" pitchFamily="2" charset="2"/>
              </a:rPr>
              <a:t> </a:t>
            </a:r>
            <a:r>
              <a:rPr lang="nl-NL" dirty="0">
                <a:latin typeface="+mn-lt"/>
                <a:sym typeface="Wingdings" pitchFamily="2" charset="2"/>
              </a:rPr>
              <a:t>50% of </a:t>
            </a:r>
            <a:r>
              <a:rPr lang="nl-NL" dirty="0" err="1">
                <a:latin typeface="+mn-lt"/>
                <a:sym typeface="Wingdings" pitchFamily="2" charset="2"/>
              </a:rPr>
              <a:t>West-Europe</a:t>
            </a:r>
            <a:r>
              <a:rPr lang="nl-NL" dirty="0">
                <a:latin typeface="+mn-lt"/>
                <a:sym typeface="Wingdings" pitchFamily="2" charset="2"/>
              </a:rPr>
              <a:t> </a:t>
            </a:r>
            <a:r>
              <a:rPr lang="nl-NL" dirty="0" err="1">
                <a:latin typeface="+mn-lt"/>
                <a:sym typeface="Wingdings" pitchFamily="2" charset="2"/>
              </a:rPr>
              <a:t>energy</a:t>
            </a:r>
            <a:r>
              <a:rPr lang="nl-NL" dirty="0">
                <a:latin typeface="+mn-lt"/>
                <a:sym typeface="Wingdings" pitchFamily="2" charset="2"/>
              </a:rPr>
              <a:t> </a:t>
            </a:r>
            <a:r>
              <a:rPr lang="nl-NL" dirty="0" err="1">
                <a:latin typeface="+mn-lt"/>
                <a:sym typeface="Wingdings" pitchFamily="2" charset="2"/>
              </a:rPr>
              <a:t>storage</a:t>
            </a:r>
            <a:r>
              <a:rPr lang="nl-NL" dirty="0">
                <a:latin typeface="+mn-lt"/>
                <a:sym typeface="Wingdings" pitchFamily="2" charset="2"/>
              </a:rPr>
              <a:t> </a:t>
            </a:r>
            <a:r>
              <a:rPr lang="nl-NL" dirty="0" err="1">
                <a:latin typeface="+mn-lt"/>
                <a:sym typeface="Wingdings" pitchFamily="2" charset="2"/>
              </a:rPr>
              <a:t>capacity</a:t>
            </a:r>
            <a:endParaRPr lang="nl-NL" dirty="0">
              <a:latin typeface="+mn-lt"/>
              <a:sym typeface="Wingdings" pitchFamily="2" charset="2"/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>
                <a:solidFill>
                  <a:srgbClr val="0070C0"/>
                </a:solidFill>
                <a:latin typeface="+mn-lt"/>
                <a:sym typeface="Wingdings" pitchFamily="2" charset="2"/>
              </a:rPr>
              <a:t> </a:t>
            </a:r>
            <a:r>
              <a:rPr lang="nl-NL" dirty="0" err="1">
                <a:latin typeface="+mn-lt"/>
                <a:sym typeface="Wingdings" pitchFamily="2" charset="2"/>
              </a:rPr>
              <a:t>Potential</a:t>
            </a:r>
            <a:r>
              <a:rPr lang="nl-NL" dirty="0">
                <a:latin typeface="+mn-lt"/>
                <a:sym typeface="Wingdings" pitchFamily="2" charset="2"/>
              </a:rPr>
              <a:t> </a:t>
            </a:r>
            <a:r>
              <a:rPr lang="nl-NL" dirty="0" err="1">
                <a:latin typeface="+mn-lt"/>
                <a:sym typeface="Wingdings" pitchFamily="2" charset="2"/>
              </a:rPr>
              <a:t>for</a:t>
            </a:r>
            <a:r>
              <a:rPr lang="nl-NL" dirty="0">
                <a:latin typeface="+mn-lt"/>
                <a:sym typeface="Wingdings" pitchFamily="2" charset="2"/>
              </a:rPr>
              <a:t> </a:t>
            </a:r>
            <a:r>
              <a:rPr lang="nl-NL" dirty="0" err="1">
                <a:latin typeface="+mn-lt"/>
                <a:sym typeface="Wingdings" pitchFamily="2" charset="2"/>
              </a:rPr>
              <a:t>balancing</a:t>
            </a:r>
            <a:r>
              <a:rPr lang="nl-NL" dirty="0">
                <a:latin typeface="+mn-lt"/>
                <a:sym typeface="Wingdings" pitchFamily="2" charset="2"/>
              </a:rPr>
              <a:t> power </a:t>
            </a:r>
            <a:r>
              <a:rPr lang="nl-NL" dirty="0" err="1">
                <a:latin typeface="+mn-lt"/>
                <a:sym typeface="Wingdings" pitchFamily="2" charset="2"/>
              </a:rPr>
              <a:t>supply</a:t>
            </a:r>
            <a:endParaRPr lang="nl-NL" dirty="0">
              <a:latin typeface="+mn-lt"/>
              <a:sym typeface="Wingdings" pitchFamily="2" charset="2"/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 dirty="0">
              <a:solidFill>
                <a:srgbClr val="0070C0"/>
              </a:solidFill>
              <a:latin typeface="+mn-lt"/>
              <a:sym typeface="Wingdings" pitchFamily="2" charset="2"/>
            </a:endParaRPr>
          </a:p>
          <a:p>
            <a:pPr lvl="6">
              <a:defRPr/>
            </a:pPr>
            <a:r>
              <a:rPr lang="nl-NL" dirty="0">
                <a:solidFill>
                  <a:srgbClr val="0070C0"/>
                </a:solidFill>
                <a:latin typeface="+mn-lt"/>
                <a:sym typeface="Wingdings" pitchFamily="2" charset="2"/>
              </a:rPr>
              <a:t>			</a:t>
            </a:r>
            <a:endParaRPr lang="nl-NL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3015764" y="5266314"/>
            <a:ext cx="8208912" cy="15081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b="1" dirty="0">
                <a:solidFill>
                  <a:schemeClr val="tx2">
                    <a:lumMod val="75000"/>
                  </a:schemeClr>
                </a:solidFill>
                <a:latin typeface="+mn-lt"/>
                <a:sym typeface="Wingdings" pitchFamily="2" charset="2"/>
              </a:rPr>
              <a:t>Expertise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+mn-lt"/>
                <a:sym typeface="Wingdings" pitchFamily="2" charset="2"/>
              </a:rPr>
              <a:t>from</a:t>
            </a:r>
            <a:r>
              <a:rPr lang="nl-NL" sz="2400" b="1" dirty="0">
                <a:solidFill>
                  <a:schemeClr val="tx2">
                    <a:lumMod val="75000"/>
                  </a:schemeClr>
                </a:solidFill>
                <a:latin typeface="+mn-lt"/>
                <a:sym typeface="Wingdings" pitchFamily="2" charset="2"/>
              </a:rPr>
              <a:t> </a:t>
            </a:r>
            <a:r>
              <a:rPr lang="nl-NL" sz="2400" b="1" dirty="0" err="1">
                <a:solidFill>
                  <a:schemeClr val="tx2">
                    <a:lumMod val="75000"/>
                  </a:schemeClr>
                </a:solidFill>
                <a:latin typeface="+mn-lt"/>
                <a:sym typeface="Wingdings" pitchFamily="2" charset="2"/>
              </a:rPr>
              <a:t>material</a:t>
            </a:r>
            <a:r>
              <a:rPr lang="nl-NL" sz="2400" b="1" dirty="0">
                <a:solidFill>
                  <a:schemeClr val="tx2">
                    <a:lumMod val="75000"/>
                  </a:schemeClr>
                </a:solidFill>
                <a:latin typeface="+mn-lt"/>
                <a:sym typeface="Wingdings" pitchFamily="2" charset="2"/>
              </a:rPr>
              <a:t> </a:t>
            </a:r>
            <a:r>
              <a:rPr lang="nl-NL" sz="2400" b="1" dirty="0" err="1">
                <a:solidFill>
                  <a:schemeClr val="tx2">
                    <a:lumMod val="75000"/>
                  </a:schemeClr>
                </a:solidFill>
                <a:latin typeface="+mn-lt"/>
                <a:sym typeface="Wingdings" pitchFamily="2" charset="2"/>
              </a:rPr>
              <a:t>industry</a:t>
            </a:r>
            <a:endParaRPr lang="nl-NL" sz="2400" b="1" dirty="0">
              <a:solidFill>
                <a:schemeClr val="tx2">
                  <a:lumMod val="75000"/>
                </a:schemeClr>
              </a:solidFill>
              <a:latin typeface="+mn-lt"/>
              <a:sym typeface="Wingdings" pitchFamily="2" charset="2"/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2000" b="1" dirty="0">
                <a:solidFill>
                  <a:srgbClr val="0070C0"/>
                </a:solidFill>
                <a:latin typeface="+mn-lt"/>
                <a:sym typeface="Wingdings" pitchFamily="2" charset="2"/>
              </a:rPr>
              <a:t> </a:t>
            </a:r>
            <a:r>
              <a:rPr lang="nl-NL" dirty="0">
                <a:latin typeface="+mn-lt"/>
                <a:sym typeface="Wingdings" pitchFamily="2" charset="2"/>
              </a:rPr>
              <a:t>Aluminium, </a:t>
            </a:r>
            <a:r>
              <a:rPr lang="nl-NL" dirty="0" err="1">
                <a:latin typeface="+mn-lt"/>
                <a:sym typeface="Wingdings" pitchFamily="2" charset="2"/>
              </a:rPr>
              <a:t>Silicon</a:t>
            </a:r>
            <a:r>
              <a:rPr lang="nl-NL" dirty="0">
                <a:latin typeface="+mn-lt"/>
                <a:sym typeface="Wingdings" pitchFamily="2" charset="2"/>
              </a:rPr>
              <a:t> </a:t>
            </a:r>
            <a:r>
              <a:rPr lang="nl-NL" sz="2000" b="1" dirty="0">
                <a:solidFill>
                  <a:srgbClr val="0070C0"/>
                </a:solidFill>
                <a:latin typeface="+mn-lt"/>
                <a:sym typeface="Wingdings" pitchFamily="2" charset="2"/>
              </a:rPr>
              <a:t>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b="1" dirty="0">
                <a:solidFill>
                  <a:schemeClr val="tx2">
                    <a:lumMod val="75000"/>
                  </a:schemeClr>
                </a:solidFill>
                <a:latin typeface="+mn-lt"/>
                <a:sym typeface="Wingdings" pitchFamily="2" charset="2"/>
              </a:rPr>
              <a:t>Strong </a:t>
            </a:r>
            <a:r>
              <a:rPr lang="nl-NL" sz="2400" b="1" dirty="0" err="1">
                <a:solidFill>
                  <a:schemeClr val="tx2">
                    <a:lumMod val="75000"/>
                  </a:schemeClr>
                </a:solidFill>
                <a:latin typeface="+mn-lt"/>
                <a:sym typeface="Wingdings" pitchFamily="2" charset="2"/>
              </a:rPr>
              <a:t>experience</a:t>
            </a:r>
            <a:r>
              <a:rPr lang="nl-NL" sz="2400" b="1" dirty="0">
                <a:solidFill>
                  <a:schemeClr val="tx2">
                    <a:lumMod val="75000"/>
                  </a:schemeClr>
                </a:solidFill>
                <a:latin typeface="+mn-lt"/>
                <a:sym typeface="Wingdings" pitchFamily="2" charset="2"/>
              </a:rPr>
              <a:t> in </a:t>
            </a:r>
            <a:r>
              <a:rPr lang="nl-NL" sz="2400" b="1" dirty="0" err="1">
                <a:solidFill>
                  <a:schemeClr val="tx2">
                    <a:lumMod val="75000"/>
                  </a:schemeClr>
                </a:solidFill>
                <a:latin typeface="+mn-lt"/>
                <a:sym typeface="Wingdings" pitchFamily="2" charset="2"/>
              </a:rPr>
              <a:t>maritime</a:t>
            </a:r>
            <a:r>
              <a:rPr lang="nl-NL" sz="2400" b="1" dirty="0">
                <a:solidFill>
                  <a:schemeClr val="tx2">
                    <a:lumMod val="75000"/>
                  </a:schemeClr>
                </a:solidFill>
                <a:latin typeface="+mn-lt"/>
                <a:sym typeface="Wingdings" pitchFamily="2" charset="2"/>
              </a:rPr>
              <a:t> </a:t>
            </a:r>
            <a:r>
              <a:rPr lang="nl-NL" sz="2400" b="1" dirty="0" err="1">
                <a:solidFill>
                  <a:schemeClr val="tx2">
                    <a:lumMod val="75000"/>
                  </a:schemeClr>
                </a:solidFill>
                <a:latin typeface="+mn-lt"/>
                <a:sym typeface="Wingdings" pitchFamily="2" charset="2"/>
              </a:rPr>
              <a:t>activities</a:t>
            </a:r>
            <a:endParaRPr lang="nl-NL" sz="2400" b="1" dirty="0">
              <a:solidFill>
                <a:schemeClr val="tx2">
                  <a:lumMod val="75000"/>
                </a:schemeClr>
              </a:solidFill>
              <a:latin typeface="+mn-lt"/>
              <a:sym typeface="Wingdings" pitchFamily="2" charset="2"/>
            </a:endParaRPr>
          </a:p>
          <a:p>
            <a:pPr marL="0" lvl="6">
              <a:defRPr/>
            </a:pPr>
            <a:r>
              <a:rPr lang="nl-NL" sz="2400" b="1" dirty="0">
                <a:solidFill>
                  <a:schemeClr val="tx2">
                    <a:lumMod val="75000"/>
                  </a:schemeClr>
                </a:solidFill>
                <a:latin typeface="+mn-lt"/>
                <a:sym typeface="Wingdings" pitchFamily="2" charset="2"/>
              </a:rPr>
              <a:t>		</a:t>
            </a:r>
            <a:r>
              <a:rPr lang="nl-NL" dirty="0">
                <a:solidFill>
                  <a:srgbClr val="0070C0"/>
                </a:solidFill>
                <a:latin typeface="+mn-lt"/>
                <a:sym typeface="Wingdings" pitchFamily="2" charset="2"/>
              </a:rPr>
              <a:t>	</a:t>
            </a:r>
            <a:endParaRPr lang="nl-NL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7175" name="Afbeelding 6" descr="statoi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1395413"/>
            <a:ext cx="3767137" cy="228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4213" y="1327150"/>
            <a:ext cx="8193087" cy="2822575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nl-NL" sz="3200" i="1" dirty="0" smtClean="0">
                <a:latin typeface="Californian FB" pitchFamily="18" charset="0"/>
              </a:rPr>
              <a:t>“The </a:t>
            </a:r>
            <a:r>
              <a:rPr lang="nl-NL" sz="3200" i="1" dirty="0" err="1" smtClean="0">
                <a:latin typeface="Californian FB" pitchFamily="18" charset="0"/>
              </a:rPr>
              <a:t>key</a:t>
            </a:r>
            <a:r>
              <a:rPr lang="nl-NL" sz="3200" i="1" dirty="0" smtClean="0">
                <a:latin typeface="Californian FB" pitchFamily="18" charset="0"/>
              </a:rPr>
              <a:t> </a:t>
            </a:r>
            <a:r>
              <a:rPr lang="nl-NL" sz="3200" i="1" dirty="0" err="1" smtClean="0">
                <a:latin typeface="Californian FB" pitchFamily="18" charset="0"/>
              </a:rPr>
              <a:t>strategic</a:t>
            </a:r>
            <a:r>
              <a:rPr lang="nl-NL" sz="3200" i="1" dirty="0" smtClean="0">
                <a:latin typeface="Californian FB" pitchFamily="18" charset="0"/>
              </a:rPr>
              <a:t> </a:t>
            </a:r>
            <a:r>
              <a:rPr lang="nl-NL" sz="3200" i="1" dirty="0" err="1" smtClean="0">
                <a:latin typeface="Californian FB" pitchFamily="18" charset="0"/>
              </a:rPr>
              <a:t>task</a:t>
            </a:r>
            <a:r>
              <a:rPr lang="nl-NL" sz="3200" i="1" dirty="0" smtClean="0">
                <a:latin typeface="Californian FB" pitchFamily="18" charset="0"/>
              </a:rPr>
              <a:t> </a:t>
            </a:r>
            <a:r>
              <a:rPr lang="nl-NL" sz="3200" i="1" dirty="0" err="1" smtClean="0">
                <a:latin typeface="Californian FB" pitchFamily="18" charset="0"/>
              </a:rPr>
              <a:t>ahead</a:t>
            </a:r>
            <a:r>
              <a:rPr lang="nl-NL" sz="3200" i="1" dirty="0" smtClean="0">
                <a:latin typeface="Californian FB" pitchFamily="18" charset="0"/>
              </a:rPr>
              <a:t> is to </a:t>
            </a:r>
            <a:r>
              <a:rPr lang="nl-NL" sz="3200" i="1" dirty="0" err="1" smtClean="0">
                <a:latin typeface="Californian FB" pitchFamily="18" charset="0"/>
              </a:rPr>
              <a:t>maintain</a:t>
            </a:r>
            <a:r>
              <a:rPr lang="nl-NL" sz="3200" i="1" dirty="0" smtClean="0">
                <a:latin typeface="Californian FB" pitchFamily="18" charset="0"/>
              </a:rPr>
              <a:t> high </a:t>
            </a:r>
            <a:r>
              <a:rPr lang="nl-NL" sz="3200" i="1" dirty="0" err="1" smtClean="0">
                <a:latin typeface="Californian FB" pitchFamily="18" charset="0"/>
              </a:rPr>
              <a:t>sustainable</a:t>
            </a:r>
            <a:r>
              <a:rPr lang="nl-NL" sz="3200" i="1" dirty="0" smtClean="0">
                <a:latin typeface="Californian FB" pitchFamily="18" charset="0"/>
              </a:rPr>
              <a:t> </a:t>
            </a:r>
            <a:r>
              <a:rPr lang="nl-NL" sz="3200" i="1" dirty="0" err="1" smtClean="0">
                <a:latin typeface="Californian FB" pitchFamily="18" charset="0"/>
              </a:rPr>
              <a:t>growth</a:t>
            </a:r>
            <a:r>
              <a:rPr lang="nl-NL" sz="3200" i="1" dirty="0" smtClean="0">
                <a:latin typeface="Californian FB" pitchFamily="18" charset="0"/>
              </a:rPr>
              <a:t> even </a:t>
            </a:r>
            <a:r>
              <a:rPr lang="nl-NL" sz="3200" i="1" dirty="0" err="1" smtClean="0">
                <a:latin typeface="Californian FB" pitchFamily="18" charset="0"/>
              </a:rPr>
              <a:t>after</a:t>
            </a:r>
            <a:r>
              <a:rPr lang="nl-NL" sz="3200" i="1" dirty="0" smtClean="0">
                <a:latin typeface="Californian FB" pitchFamily="18" charset="0"/>
              </a:rPr>
              <a:t> </a:t>
            </a:r>
            <a:r>
              <a:rPr lang="nl-NL" sz="3200" i="1" dirty="0" err="1" smtClean="0">
                <a:latin typeface="Californian FB" pitchFamily="18" charset="0"/>
              </a:rPr>
              <a:t>oil</a:t>
            </a:r>
            <a:r>
              <a:rPr lang="nl-NL" sz="3200" i="1" dirty="0" smtClean="0">
                <a:latin typeface="Californian FB" pitchFamily="18" charset="0"/>
              </a:rPr>
              <a:t> and gas </a:t>
            </a:r>
            <a:r>
              <a:rPr lang="nl-NL" sz="3200" i="1" dirty="0" err="1" smtClean="0">
                <a:latin typeface="Californian FB" pitchFamily="18" charset="0"/>
              </a:rPr>
              <a:t>production</a:t>
            </a:r>
            <a:r>
              <a:rPr lang="nl-NL" sz="3200" i="1" dirty="0" smtClean="0">
                <a:latin typeface="Californian FB" pitchFamily="18" charset="0"/>
              </a:rPr>
              <a:t> has </a:t>
            </a:r>
            <a:r>
              <a:rPr lang="nl-NL" sz="3200" i="1" dirty="0" err="1" smtClean="0">
                <a:latin typeface="Californian FB" pitchFamily="18" charset="0"/>
              </a:rPr>
              <a:t>peaked</a:t>
            </a:r>
            <a:r>
              <a:rPr lang="nl-NL" sz="3200" i="1" dirty="0" smtClean="0">
                <a:latin typeface="Californian FB" pitchFamily="18" charset="0"/>
              </a:rPr>
              <a:t>. </a:t>
            </a:r>
            <a:r>
              <a:rPr lang="nl-NL" sz="3200" i="1" dirty="0" err="1" smtClean="0">
                <a:latin typeface="Californian FB" pitchFamily="18" charset="0"/>
              </a:rPr>
              <a:t>Any</a:t>
            </a:r>
            <a:r>
              <a:rPr lang="nl-NL" sz="3200" i="1" dirty="0" smtClean="0">
                <a:latin typeface="Californian FB" pitchFamily="18" charset="0"/>
              </a:rPr>
              <a:t> </a:t>
            </a:r>
            <a:r>
              <a:rPr lang="nl-NL" sz="3200" i="1" dirty="0" err="1" smtClean="0">
                <a:latin typeface="Californian FB" pitchFamily="18" charset="0"/>
              </a:rPr>
              <a:t>foresceeable</a:t>
            </a:r>
            <a:r>
              <a:rPr lang="nl-NL" sz="3200" i="1" dirty="0" smtClean="0">
                <a:latin typeface="Californian FB" pitchFamily="18" charset="0"/>
              </a:rPr>
              <a:t> </a:t>
            </a:r>
            <a:r>
              <a:rPr lang="nl-NL" sz="3200" i="1" dirty="0" err="1" smtClean="0">
                <a:latin typeface="Californian FB" pitchFamily="18" charset="0"/>
              </a:rPr>
              <a:t>restructuring</a:t>
            </a:r>
            <a:r>
              <a:rPr lang="nl-NL" sz="3200" i="1" dirty="0" smtClean="0">
                <a:latin typeface="Californian FB" pitchFamily="18" charset="0"/>
              </a:rPr>
              <a:t> of the </a:t>
            </a:r>
            <a:r>
              <a:rPr lang="nl-NL" sz="3200" i="1" dirty="0" err="1" smtClean="0">
                <a:latin typeface="Californian FB" pitchFamily="18" charset="0"/>
              </a:rPr>
              <a:t>Norwegian</a:t>
            </a:r>
            <a:r>
              <a:rPr lang="nl-NL" sz="3200" i="1" dirty="0" smtClean="0">
                <a:latin typeface="Californian FB" pitchFamily="18" charset="0"/>
              </a:rPr>
              <a:t> </a:t>
            </a:r>
            <a:r>
              <a:rPr lang="nl-NL" sz="3200" i="1" dirty="0" err="1" smtClean="0">
                <a:latin typeface="Californian FB" pitchFamily="18" charset="0"/>
              </a:rPr>
              <a:t>economy</a:t>
            </a:r>
            <a:r>
              <a:rPr lang="nl-NL" sz="3200" i="1" dirty="0" smtClean="0">
                <a:latin typeface="Californian FB" pitchFamily="18" charset="0"/>
              </a:rPr>
              <a:t> compatible </a:t>
            </a:r>
            <a:r>
              <a:rPr lang="nl-NL" sz="3200" i="1" dirty="0" err="1" smtClean="0">
                <a:latin typeface="Californian FB" pitchFamily="18" charset="0"/>
              </a:rPr>
              <a:t>with</a:t>
            </a:r>
            <a:r>
              <a:rPr lang="nl-NL" sz="3200" i="1" dirty="0" smtClean="0">
                <a:latin typeface="Californian FB" pitchFamily="18" charset="0"/>
              </a:rPr>
              <a:t> </a:t>
            </a:r>
            <a:r>
              <a:rPr lang="nl-NL" sz="3200" i="1" dirty="0" err="1" smtClean="0">
                <a:latin typeface="Californian FB" pitchFamily="18" charset="0"/>
              </a:rPr>
              <a:t>this</a:t>
            </a:r>
            <a:r>
              <a:rPr lang="nl-NL" sz="3200" i="1" dirty="0" smtClean="0">
                <a:latin typeface="Californian FB" pitchFamily="18" charset="0"/>
              </a:rPr>
              <a:t> goal </a:t>
            </a:r>
            <a:r>
              <a:rPr lang="nl-NL" sz="3200" i="1" dirty="0" err="1" smtClean="0">
                <a:latin typeface="Californian FB" pitchFamily="18" charset="0"/>
              </a:rPr>
              <a:t>will</a:t>
            </a:r>
            <a:r>
              <a:rPr lang="nl-NL" sz="3200" i="1" dirty="0" smtClean="0">
                <a:latin typeface="Californian FB" pitchFamily="18" charset="0"/>
              </a:rPr>
              <a:t> </a:t>
            </a:r>
            <a:r>
              <a:rPr lang="nl-NL" sz="3200" i="1" dirty="0" err="1" smtClean="0">
                <a:latin typeface="Californian FB" pitchFamily="18" charset="0"/>
              </a:rPr>
              <a:t>entail</a:t>
            </a:r>
            <a:r>
              <a:rPr lang="nl-NL" sz="3200" i="1" dirty="0" smtClean="0">
                <a:latin typeface="Californian FB" pitchFamily="18" charset="0"/>
              </a:rPr>
              <a:t> a shift </a:t>
            </a:r>
            <a:r>
              <a:rPr lang="nl-NL" sz="3200" i="1" dirty="0" err="1" smtClean="0">
                <a:latin typeface="Californian FB" pitchFamily="18" charset="0"/>
              </a:rPr>
              <a:t>towards</a:t>
            </a:r>
            <a:r>
              <a:rPr lang="nl-NL" sz="3200" i="1" dirty="0" smtClean="0">
                <a:latin typeface="Californian FB" pitchFamily="18" charset="0"/>
              </a:rPr>
              <a:t> </a:t>
            </a:r>
            <a:r>
              <a:rPr lang="nl-NL" sz="3200" i="1" dirty="0" err="1" smtClean="0">
                <a:latin typeface="Californian FB" pitchFamily="18" charset="0"/>
              </a:rPr>
              <a:t>other</a:t>
            </a:r>
            <a:r>
              <a:rPr lang="nl-NL" sz="3200" i="1" dirty="0" smtClean="0">
                <a:latin typeface="Californian FB" pitchFamily="18" charset="0"/>
              </a:rPr>
              <a:t> </a:t>
            </a:r>
            <a:r>
              <a:rPr lang="nl-NL" sz="3200" i="1" dirty="0" err="1" smtClean="0">
                <a:latin typeface="Californian FB" pitchFamily="18" charset="0"/>
              </a:rPr>
              <a:t>knowledge-based</a:t>
            </a:r>
            <a:r>
              <a:rPr lang="nl-NL" sz="3200" i="1" dirty="0" smtClean="0">
                <a:latin typeface="Californian FB" pitchFamily="18" charset="0"/>
              </a:rPr>
              <a:t> </a:t>
            </a:r>
            <a:r>
              <a:rPr lang="nl-NL" sz="3200" i="1" dirty="0" err="1" smtClean="0">
                <a:latin typeface="Californian FB" pitchFamily="18" charset="0"/>
              </a:rPr>
              <a:t>activities</a:t>
            </a:r>
            <a:r>
              <a:rPr lang="nl-NL" sz="3200" i="1" dirty="0" smtClean="0">
                <a:latin typeface="Californian FB" pitchFamily="18" charset="0"/>
              </a:rPr>
              <a:t>” </a:t>
            </a:r>
            <a:r>
              <a:rPr lang="nl-NL" sz="1100" b="1" dirty="0" smtClean="0">
                <a:solidFill>
                  <a:srgbClr val="000000"/>
                </a:solidFill>
                <a:ea typeface="+mj-ea"/>
              </a:rPr>
              <a:t>(Report 2008 </a:t>
            </a:r>
            <a:r>
              <a:rPr lang="nl-NL" sz="1100" b="1" dirty="0" err="1" smtClean="0">
                <a:solidFill>
                  <a:srgbClr val="000000"/>
                </a:solidFill>
                <a:ea typeface="+mj-ea"/>
              </a:rPr>
              <a:t>on</a:t>
            </a:r>
            <a:r>
              <a:rPr lang="nl-NL" sz="1100" b="1" dirty="0" smtClean="0">
                <a:solidFill>
                  <a:srgbClr val="000000"/>
                </a:solidFill>
                <a:ea typeface="+mj-ea"/>
              </a:rPr>
              <a:t> </a:t>
            </a:r>
            <a:r>
              <a:rPr lang="nl-NL" sz="1100" b="1" dirty="0" err="1" smtClean="0">
                <a:solidFill>
                  <a:srgbClr val="000000"/>
                </a:solidFill>
                <a:ea typeface="+mj-ea"/>
              </a:rPr>
              <a:t>Norwegian</a:t>
            </a:r>
            <a:r>
              <a:rPr lang="nl-NL" sz="1100" b="1" dirty="0" smtClean="0">
                <a:solidFill>
                  <a:srgbClr val="000000"/>
                </a:solidFill>
                <a:ea typeface="+mj-ea"/>
              </a:rPr>
              <a:t> </a:t>
            </a:r>
            <a:r>
              <a:rPr lang="nl-NL" sz="1100" b="1" dirty="0" err="1" smtClean="0">
                <a:solidFill>
                  <a:srgbClr val="000000"/>
                </a:solidFill>
                <a:ea typeface="+mj-ea"/>
              </a:rPr>
              <a:t>Innovation</a:t>
            </a:r>
            <a:r>
              <a:rPr lang="nl-NL" sz="1100" b="1" dirty="0" smtClean="0">
                <a:solidFill>
                  <a:srgbClr val="000000"/>
                </a:solidFill>
                <a:ea typeface="+mj-ea"/>
              </a:rPr>
              <a:t> </a:t>
            </a:r>
            <a:r>
              <a:rPr lang="nl-NL" sz="1100" b="1" dirty="0" err="1" smtClean="0">
                <a:solidFill>
                  <a:srgbClr val="000000"/>
                </a:solidFill>
                <a:ea typeface="+mj-ea"/>
              </a:rPr>
              <a:t>Policy</a:t>
            </a:r>
            <a:r>
              <a:rPr lang="nl-NL" sz="1100" b="1" dirty="0" smtClean="0">
                <a:solidFill>
                  <a:srgbClr val="000000"/>
                </a:solidFill>
                <a:ea typeface="+mj-ea"/>
              </a:rPr>
              <a:t>)</a:t>
            </a:r>
            <a:endParaRPr lang="nl-NL" sz="3200" i="1" dirty="0">
              <a:latin typeface="Californian FB" pitchFamily="18" charset="0"/>
            </a:endParaRPr>
          </a:p>
        </p:txBody>
      </p:sp>
      <p:grpSp>
        <p:nvGrpSpPr>
          <p:cNvPr id="2" name="Groep 6"/>
          <p:cNvGrpSpPr>
            <a:grpSpLocks/>
          </p:cNvGrpSpPr>
          <p:nvPr/>
        </p:nvGrpSpPr>
        <p:grpSpPr bwMode="auto">
          <a:xfrm>
            <a:off x="1473200" y="4408488"/>
            <a:ext cx="6770688" cy="2016125"/>
            <a:chOff x="1331640" y="4365104"/>
            <a:chExt cx="6588224" cy="2016224"/>
          </a:xfrm>
        </p:grpSpPr>
        <p:sp>
          <p:nvSpPr>
            <p:cNvPr id="5" name="Afgeronde rechthoek 4"/>
            <p:cNvSpPr/>
            <p:nvPr/>
          </p:nvSpPr>
          <p:spPr>
            <a:xfrm>
              <a:off x="1331640" y="4365104"/>
              <a:ext cx="6192776" cy="2016224"/>
            </a:xfrm>
            <a:prstGeom prst="roundRect">
              <a:avLst>
                <a:gd name="adj" fmla="val 8775"/>
              </a:avLst>
            </a:prstGeom>
            <a:blipFill dpi="0" rotWithShape="1">
              <a:blip r:embed="rId3" cstate="print">
                <a:alphaModFix amt="70000"/>
              </a:blip>
              <a:srcRect/>
              <a:tile tx="0" ty="0" sx="100000" sy="100000" flip="none" algn="tl"/>
            </a:blipFill>
            <a:ln w="508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8198" name="Tekstvak 3"/>
            <p:cNvSpPr txBox="1">
              <a:spLocks noChangeArrowheads="1"/>
            </p:cNvSpPr>
            <p:nvPr/>
          </p:nvSpPr>
          <p:spPr bwMode="auto">
            <a:xfrm>
              <a:off x="1475656" y="4437112"/>
              <a:ext cx="6444208" cy="1815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NL" sz="2800" b="1">
                  <a:latin typeface="Constantia" pitchFamily="18" charset="0"/>
                </a:rPr>
                <a:t>Key factors to archief this:</a:t>
              </a:r>
            </a:p>
            <a:p>
              <a:r>
                <a:rPr lang="nl-NL" sz="2800" b="1">
                  <a:latin typeface="Constantia" pitchFamily="18" charset="0"/>
                  <a:sym typeface="Wingdings" pitchFamily="2" charset="2"/>
                </a:rPr>
                <a:t>	</a:t>
              </a:r>
              <a:r>
                <a:rPr lang="nl-NL" sz="2800" b="1">
                  <a:latin typeface="Constantia" pitchFamily="18" charset="0"/>
                </a:rPr>
                <a:t>Education</a:t>
              </a:r>
            </a:p>
            <a:p>
              <a:r>
                <a:rPr lang="nl-NL" sz="2800" b="1">
                  <a:latin typeface="Constantia" pitchFamily="18" charset="0"/>
                  <a:sym typeface="Wingdings" pitchFamily="2" charset="2"/>
                </a:rPr>
                <a:t>	</a:t>
              </a:r>
              <a:r>
                <a:rPr lang="nl-NL" sz="2800" b="1">
                  <a:latin typeface="Constantia" pitchFamily="18" charset="0"/>
                </a:rPr>
                <a:t>Research</a:t>
              </a:r>
            </a:p>
            <a:p>
              <a:r>
                <a:rPr lang="nl-NL" sz="2800" b="1">
                  <a:latin typeface="Constantia" pitchFamily="18" charset="0"/>
                  <a:sym typeface="Wingdings" pitchFamily="2" charset="2"/>
                </a:rPr>
                <a:t>	</a:t>
              </a:r>
              <a:r>
                <a:rPr lang="nl-NL" sz="2800" b="1">
                  <a:latin typeface="Constantia" pitchFamily="18" charset="0"/>
                </a:rPr>
                <a:t>International Collaboration</a:t>
              </a:r>
            </a:p>
          </p:txBody>
        </p:sp>
      </p:grpSp>
      <p:sp>
        <p:nvSpPr>
          <p:cNvPr id="11" name="Titel 1"/>
          <p:cNvSpPr txBox="1">
            <a:spLocks/>
          </p:cNvSpPr>
          <p:nvPr/>
        </p:nvSpPr>
        <p:spPr>
          <a:xfrm>
            <a:off x="1187450" y="439738"/>
            <a:ext cx="6556375" cy="695325"/>
          </a:xfrm>
          <a:prstGeom prst="rect">
            <a:avLst/>
          </a:prstGeom>
          <a:noFill/>
          <a:ln w="50800" cap="rnd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nl-NL" sz="4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OECD’s challange for Norway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5756" t="20390" r="69142" b="32359"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kstvak 5"/>
          <p:cNvSpPr txBox="1">
            <a:spLocks noChangeArrowheads="1"/>
          </p:cNvSpPr>
          <p:nvPr/>
        </p:nvSpPr>
        <p:spPr bwMode="auto">
          <a:xfrm>
            <a:off x="5435600" y="5445125"/>
            <a:ext cx="3403600" cy="369888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>
                <a:solidFill>
                  <a:srgbClr val="FF0000"/>
                </a:solidFill>
                <a:latin typeface="Constantia" pitchFamily="18" charset="0"/>
              </a:rPr>
              <a:t>Biotechnology and Life Science</a:t>
            </a:r>
          </a:p>
        </p:txBody>
      </p:sp>
      <p:sp>
        <p:nvSpPr>
          <p:cNvPr id="9220" name="Tekstvak 7"/>
          <p:cNvSpPr txBox="1">
            <a:spLocks noChangeArrowheads="1"/>
          </p:cNvSpPr>
          <p:nvPr/>
        </p:nvSpPr>
        <p:spPr bwMode="auto">
          <a:xfrm>
            <a:off x="2895600" y="2987675"/>
            <a:ext cx="1389063" cy="369888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>
                <a:solidFill>
                  <a:srgbClr val="FF0000"/>
                </a:solidFill>
                <a:latin typeface="Constantia" pitchFamily="18" charset="0"/>
              </a:rPr>
              <a:t>Technology</a:t>
            </a:r>
          </a:p>
        </p:txBody>
      </p:sp>
      <p:sp>
        <p:nvSpPr>
          <p:cNvPr id="9221" name="Tekstvak 7"/>
          <p:cNvSpPr txBox="1">
            <a:spLocks noChangeArrowheads="1"/>
          </p:cNvSpPr>
          <p:nvPr/>
        </p:nvSpPr>
        <p:spPr bwMode="auto">
          <a:xfrm>
            <a:off x="4500563" y="285750"/>
            <a:ext cx="1844675" cy="369888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>
                <a:solidFill>
                  <a:srgbClr val="FF0000"/>
                </a:solidFill>
                <a:latin typeface="Constantia" pitchFamily="18" charset="0"/>
              </a:rPr>
              <a:t>Marine Research</a:t>
            </a:r>
          </a:p>
        </p:txBody>
      </p:sp>
      <p:sp>
        <p:nvSpPr>
          <p:cNvPr id="9222" name="Tekstvak 7"/>
          <p:cNvSpPr txBox="1">
            <a:spLocks noChangeArrowheads="1"/>
          </p:cNvSpPr>
          <p:nvPr/>
        </p:nvSpPr>
        <p:spPr bwMode="auto">
          <a:xfrm>
            <a:off x="1441450" y="4643438"/>
            <a:ext cx="1844675" cy="369887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>
                <a:solidFill>
                  <a:srgbClr val="FF0000"/>
                </a:solidFill>
                <a:latin typeface="Constantia" pitchFamily="18" charset="0"/>
              </a:rPr>
              <a:t>Marine Research</a:t>
            </a:r>
          </a:p>
        </p:txBody>
      </p:sp>
      <p:sp>
        <p:nvSpPr>
          <p:cNvPr id="9" name="Rechteck 8"/>
          <p:cNvSpPr/>
          <p:nvPr/>
        </p:nvSpPr>
        <p:spPr>
          <a:xfrm>
            <a:off x="571500" y="0"/>
            <a:ext cx="1214438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224" name="Textfeld 9"/>
          <p:cNvSpPr txBox="1">
            <a:spLocks noChangeArrowheads="1"/>
          </p:cNvSpPr>
          <p:nvPr/>
        </p:nvSpPr>
        <p:spPr bwMode="auto">
          <a:xfrm>
            <a:off x="6981825" y="6602413"/>
            <a:ext cx="22129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/>
              <a:t>[Research Council of Norway]</a:t>
            </a:r>
          </a:p>
        </p:txBody>
      </p:sp>
      <p:sp>
        <p:nvSpPr>
          <p:cNvPr id="10" name="Tijdelijke aanduiding voor inhoud 4"/>
          <p:cNvSpPr>
            <a:spLocks noGrp="1"/>
          </p:cNvSpPr>
          <p:nvPr>
            <p:ph idx="1"/>
          </p:nvPr>
        </p:nvSpPr>
        <p:spPr>
          <a:xfrm>
            <a:off x="190500" y="2193925"/>
            <a:ext cx="8783638" cy="557213"/>
          </a:xfrm>
          <a:solidFill>
            <a:schemeClr val="tx2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de-DE" sz="2800" dirty="0" smtClean="0"/>
              <a:t>Total national Budget </a:t>
            </a:r>
            <a:r>
              <a:rPr lang="de-DE" sz="2800" dirty="0" err="1" smtClean="0"/>
              <a:t>for</a:t>
            </a:r>
            <a:r>
              <a:rPr lang="de-DE" sz="2800" dirty="0" smtClean="0"/>
              <a:t> R&amp;D in 2011 550 </a:t>
            </a:r>
            <a:r>
              <a:rPr lang="de-DE" sz="2800" dirty="0" err="1" smtClean="0"/>
              <a:t>billion</a:t>
            </a:r>
            <a:r>
              <a:rPr lang="de-DE" sz="2800" dirty="0" smtClean="0"/>
              <a:t> NOK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0" y="692150"/>
            <a:ext cx="9144000" cy="1143000"/>
          </a:xfrm>
        </p:spPr>
        <p:txBody>
          <a:bodyPr/>
          <a:lstStyle/>
          <a:p>
            <a:pPr algn="ctr"/>
            <a:r>
              <a:rPr lang="nl-NL" smtClean="0"/>
              <a:t>Focus of Research and Development in Norway</a:t>
            </a:r>
          </a:p>
        </p:txBody>
      </p:sp>
      <p:sp>
        <p:nvSpPr>
          <p:cNvPr id="17" name="Afgeronde rechthoek 16"/>
          <p:cNvSpPr/>
          <p:nvPr/>
        </p:nvSpPr>
        <p:spPr bwMode="auto">
          <a:xfrm>
            <a:off x="1033463" y="2420938"/>
            <a:ext cx="7200900" cy="3384550"/>
          </a:xfrm>
          <a:prstGeom prst="roundRect">
            <a:avLst>
              <a:gd name="adj" fmla="val 8775"/>
            </a:avLst>
          </a:prstGeom>
          <a:blipFill dpi="0" rotWithShape="1">
            <a:blip r:embed="rId2" cstate="print">
              <a:alphaModFix amt="70000"/>
            </a:blip>
            <a:srcRect/>
            <a:tile tx="0" ty="0" sx="100000" sy="100000" flip="none" algn="tl"/>
          </a:blipFill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44" name="Tijdelijke aanduiding voor inhoud 2"/>
          <p:cNvSpPr>
            <a:spLocks noGrp="1"/>
          </p:cNvSpPr>
          <p:nvPr>
            <p:ph idx="1"/>
          </p:nvPr>
        </p:nvSpPr>
        <p:spPr>
          <a:xfrm>
            <a:off x="1095375" y="2424113"/>
            <a:ext cx="8229600" cy="4389437"/>
          </a:xfrm>
        </p:spPr>
        <p:txBody>
          <a:bodyPr/>
          <a:lstStyle/>
          <a:p>
            <a:r>
              <a:rPr lang="nl-NL" smtClean="0"/>
              <a:t>Fundamental Science</a:t>
            </a:r>
          </a:p>
          <a:p>
            <a:r>
              <a:rPr lang="nl-NL" smtClean="0"/>
              <a:t>Medicin and Health</a:t>
            </a:r>
          </a:p>
          <a:p>
            <a:r>
              <a:rPr lang="nl-NL" smtClean="0"/>
              <a:t>Biotechnology</a:t>
            </a:r>
          </a:p>
          <a:p>
            <a:r>
              <a:rPr lang="nl-NL" smtClean="0"/>
              <a:t>New Materials, Nanotechnology</a:t>
            </a:r>
          </a:p>
          <a:p>
            <a:r>
              <a:rPr lang="nl-NL" smtClean="0"/>
              <a:t>Information and communication technologies</a:t>
            </a:r>
          </a:p>
          <a:p>
            <a:r>
              <a:rPr lang="nl-NL" smtClean="0"/>
              <a:t>Marin science</a:t>
            </a:r>
          </a:p>
          <a:p>
            <a:r>
              <a:rPr lang="nl-NL" smtClean="0"/>
              <a:t>Energy and environment</a:t>
            </a:r>
          </a:p>
          <a:p>
            <a:endParaRPr 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812800" y="3213100"/>
            <a:ext cx="7862888" cy="2663825"/>
          </a:xfrm>
          <a:prstGeom prst="roundRect">
            <a:avLst>
              <a:gd name="adj" fmla="val 8775"/>
            </a:avLst>
          </a:prstGeom>
          <a:blipFill dpi="0" rotWithShape="1">
            <a:blip r:embed="rId2" cstate="print">
              <a:alphaModFix amt="70000"/>
            </a:blip>
            <a:srcRect/>
            <a:tile tx="0" ty="0" sx="100000" sy="100000" flip="none" algn="tl"/>
          </a:blipFill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5" name="Ondertitel 2"/>
          <p:cNvSpPr txBox="1">
            <a:spLocks/>
          </p:cNvSpPr>
          <p:nvPr/>
        </p:nvSpPr>
        <p:spPr>
          <a:xfrm>
            <a:off x="827088" y="3235325"/>
            <a:ext cx="7848600" cy="2354263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r>
              <a:rPr lang="nl-NL" sz="2800" dirty="0" err="1">
                <a:latin typeface="+mn-lt"/>
              </a:rPr>
              <a:t>Strategic</a:t>
            </a:r>
            <a:r>
              <a:rPr lang="nl-NL" sz="2800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governmental</a:t>
            </a:r>
            <a:r>
              <a:rPr lang="nl-NL" sz="2800" dirty="0">
                <a:latin typeface="+mn-lt"/>
              </a:rPr>
              <a:t> </a:t>
            </a:r>
            <a:r>
              <a:rPr lang="nl-NL" sz="2800" dirty="0" err="1">
                <a:latin typeface="+mn-lt"/>
              </a:rPr>
              <a:t>Agency</a:t>
            </a:r>
            <a:endParaRPr lang="nl-NL" sz="2800" dirty="0">
              <a:latin typeface="+mn-lt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r>
              <a:rPr lang="nl-NL" sz="2800" dirty="0" err="1">
                <a:latin typeface="+mn-lt"/>
              </a:rPr>
              <a:t>Advices</a:t>
            </a:r>
            <a:r>
              <a:rPr lang="nl-NL" sz="2800" dirty="0">
                <a:latin typeface="+mn-lt"/>
              </a:rPr>
              <a:t> the </a:t>
            </a:r>
            <a:r>
              <a:rPr lang="nl-NL" sz="2800" dirty="0" err="1">
                <a:latin typeface="+mn-lt"/>
              </a:rPr>
              <a:t>government</a:t>
            </a:r>
            <a:r>
              <a:rPr lang="nl-NL" sz="2800" dirty="0">
                <a:latin typeface="+mn-lt"/>
              </a:rPr>
              <a:t> in </a:t>
            </a:r>
            <a:r>
              <a:rPr lang="nl-NL" sz="2800" dirty="0" err="1">
                <a:latin typeface="+mn-lt"/>
              </a:rPr>
              <a:t>questions</a:t>
            </a:r>
            <a:r>
              <a:rPr lang="nl-NL" sz="2800" dirty="0">
                <a:latin typeface="+mn-lt"/>
              </a:rPr>
              <a:t> of research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r>
              <a:rPr lang="nl-NL" sz="2800" dirty="0">
                <a:latin typeface="+mn-lt"/>
              </a:rPr>
              <a:t>Financial support </a:t>
            </a:r>
            <a:r>
              <a:rPr lang="nl-NL" sz="2800" dirty="0" err="1">
                <a:latin typeface="+mn-lt"/>
              </a:rPr>
              <a:t>for</a:t>
            </a:r>
            <a:r>
              <a:rPr lang="nl-NL" sz="2800" dirty="0">
                <a:latin typeface="+mn-lt"/>
              </a:rPr>
              <a:t> public and private R&amp;D </a:t>
            </a:r>
            <a:r>
              <a:rPr lang="nl-NL" sz="2800" dirty="0" err="1">
                <a:latin typeface="+mn-lt"/>
              </a:rPr>
              <a:t>projects</a:t>
            </a:r>
            <a:endParaRPr lang="nl-NL" sz="2800" dirty="0">
              <a:latin typeface="+mn-lt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r>
              <a:rPr lang="nl-NL" sz="2800" dirty="0" err="1">
                <a:latin typeface="+mn-lt"/>
              </a:rPr>
              <a:t>Creates</a:t>
            </a:r>
            <a:r>
              <a:rPr lang="nl-NL" sz="2800" dirty="0">
                <a:latin typeface="+mn-lt"/>
              </a:rPr>
              <a:t> </a:t>
            </a:r>
            <a:r>
              <a:rPr lang="nl-NL" sz="2800" dirty="0" err="1">
                <a:latin typeface="+mn-lt"/>
              </a:rPr>
              <a:t>arenas</a:t>
            </a:r>
            <a:r>
              <a:rPr lang="nl-NL" sz="2800" dirty="0">
                <a:latin typeface="+mn-lt"/>
              </a:rPr>
              <a:t> </a:t>
            </a:r>
            <a:r>
              <a:rPr lang="nl-NL" sz="2800" dirty="0" err="1">
                <a:latin typeface="+mn-lt"/>
              </a:rPr>
              <a:t>for</a:t>
            </a:r>
            <a:r>
              <a:rPr lang="nl-NL" sz="2800" dirty="0">
                <a:latin typeface="+mn-lt"/>
              </a:rPr>
              <a:t> </a:t>
            </a:r>
            <a:r>
              <a:rPr lang="nl-NL" sz="2800" dirty="0" err="1">
                <a:latin typeface="+mn-lt"/>
              </a:rPr>
              <a:t>cooperations</a:t>
            </a:r>
            <a:endParaRPr lang="nl-NL" sz="2800" dirty="0">
              <a:latin typeface="+mn-lt"/>
            </a:endParaRPr>
          </a:p>
        </p:txBody>
      </p:sp>
      <p:pic>
        <p:nvPicPr>
          <p:cNvPr id="11268" name="Picture 2" descr="C:\Documents and Settings\s0824712.UMCN\Desktop\FRlogoEngrgb-farger,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074738"/>
            <a:ext cx="7685087" cy="1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feld 5"/>
          <p:cNvSpPr txBox="1">
            <a:spLocks noChangeArrowheads="1"/>
          </p:cNvSpPr>
          <p:nvPr/>
        </p:nvSpPr>
        <p:spPr bwMode="auto">
          <a:xfrm>
            <a:off x="6981825" y="6602413"/>
            <a:ext cx="22129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/>
              <a:t>[Research Council of Norway]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s0824712.UMCN\Desktop\FRlogoEngrgb-farger,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263" y="333375"/>
            <a:ext cx="7685087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kstvak 5"/>
          <p:cNvSpPr txBox="1">
            <a:spLocks noChangeArrowheads="1"/>
          </p:cNvSpPr>
          <p:nvPr/>
        </p:nvSpPr>
        <p:spPr bwMode="auto">
          <a:xfrm>
            <a:off x="411163" y="1773238"/>
            <a:ext cx="8537575" cy="40005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NL" sz="2000">
                <a:solidFill>
                  <a:srgbClr val="FF0000"/>
                </a:solidFill>
                <a:latin typeface="Constantia" pitchFamily="18" charset="0"/>
              </a:rPr>
              <a:t>Total budget of Research council in 2011 NOK 6, 9 billion ≈ EUR 900 million</a:t>
            </a:r>
          </a:p>
        </p:txBody>
      </p:sp>
      <p:pic>
        <p:nvPicPr>
          <p:cNvPr id="12292" name="Afbeelding 3" descr="budget research council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2773363"/>
            <a:ext cx="693102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ep 12"/>
          <p:cNvGrpSpPr>
            <a:grpSpLocks/>
          </p:cNvGrpSpPr>
          <p:nvPr/>
        </p:nvGrpSpPr>
        <p:grpSpPr bwMode="auto">
          <a:xfrm>
            <a:off x="6038850" y="3433763"/>
            <a:ext cx="2297113" cy="3422650"/>
            <a:chOff x="6039004" y="3318076"/>
            <a:chExt cx="2296870" cy="3423292"/>
          </a:xfrm>
        </p:grpSpPr>
        <p:sp>
          <p:nvSpPr>
            <p:cNvPr id="10" name="Ovaal 9"/>
            <p:cNvSpPr/>
            <p:nvPr/>
          </p:nvSpPr>
          <p:spPr>
            <a:xfrm>
              <a:off x="6039004" y="3318076"/>
              <a:ext cx="2231789" cy="863762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1" name="Ovaal 10"/>
            <p:cNvSpPr/>
            <p:nvPr/>
          </p:nvSpPr>
          <p:spPr>
            <a:xfrm>
              <a:off x="6535839" y="4870942"/>
              <a:ext cx="1800035" cy="863762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2" name="Ovaal 11"/>
            <p:cNvSpPr/>
            <p:nvPr/>
          </p:nvSpPr>
          <p:spPr>
            <a:xfrm>
              <a:off x="6399329" y="5877606"/>
              <a:ext cx="1800035" cy="863762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</p:grpSp>
      <p:sp>
        <p:nvSpPr>
          <p:cNvPr id="12294" name="Tekstvak 13"/>
          <p:cNvSpPr txBox="1">
            <a:spLocks noChangeArrowheads="1"/>
          </p:cNvSpPr>
          <p:nvPr/>
        </p:nvSpPr>
        <p:spPr bwMode="auto">
          <a:xfrm>
            <a:off x="2341563" y="2174875"/>
            <a:ext cx="4387850" cy="40005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NL" sz="2000">
                <a:solidFill>
                  <a:srgbClr val="FF0000"/>
                </a:solidFill>
                <a:latin typeface="Constantia" pitchFamily="18" charset="0"/>
              </a:rPr>
              <a:t>Funding received from the ministries</a:t>
            </a:r>
          </a:p>
        </p:txBody>
      </p:sp>
      <p:sp>
        <p:nvSpPr>
          <p:cNvPr id="12295" name="Textfeld 12"/>
          <p:cNvSpPr txBox="1">
            <a:spLocks noChangeArrowheads="1"/>
          </p:cNvSpPr>
          <p:nvPr/>
        </p:nvSpPr>
        <p:spPr bwMode="auto">
          <a:xfrm>
            <a:off x="3324225" y="6602413"/>
            <a:ext cx="27606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/>
              <a:t>[Source: Research Council of Norway]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25688" t="29988" r="9344" b="16856"/>
          <a:stretch>
            <a:fillRect/>
          </a:stretch>
        </p:blipFill>
        <p:spPr bwMode="auto">
          <a:xfrm>
            <a:off x="250825" y="885825"/>
            <a:ext cx="8713788" cy="570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kstvak 2"/>
          <p:cNvSpPr txBox="1">
            <a:spLocks noChangeArrowheads="1"/>
          </p:cNvSpPr>
          <p:nvPr/>
        </p:nvSpPr>
        <p:spPr bwMode="auto">
          <a:xfrm>
            <a:off x="261938" y="188913"/>
            <a:ext cx="8778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400"/>
              <a:t>The Norwegian System of Education, Research and Innovation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oom">
  <a:themeElements>
    <a:clrScheme name="Stroom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Stroom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troo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room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Stroom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603</TotalTime>
  <Words>632</Words>
  <Application>Microsoft Office PowerPoint</Application>
  <PresentationFormat>Diavoorstelling (4:3)</PresentationFormat>
  <Paragraphs>154</Paragraphs>
  <Slides>18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5" baseType="lpstr">
      <vt:lpstr>Arial</vt:lpstr>
      <vt:lpstr>Calibri</vt:lpstr>
      <vt:lpstr>Constantia</vt:lpstr>
      <vt:lpstr>Wingdings 2</vt:lpstr>
      <vt:lpstr>Californian FB</vt:lpstr>
      <vt:lpstr>Wingdings</vt:lpstr>
      <vt:lpstr>Stroom</vt:lpstr>
      <vt:lpstr>Dia 1</vt:lpstr>
      <vt:lpstr>Content</vt:lpstr>
      <vt:lpstr>Norway’s competetive Edge</vt:lpstr>
      <vt:lpstr>Dia 4</vt:lpstr>
      <vt:lpstr>Dia 5</vt:lpstr>
      <vt:lpstr>Focus of Research and Development in Norway</vt:lpstr>
      <vt:lpstr>Dia 7</vt:lpstr>
      <vt:lpstr>Dia 8</vt:lpstr>
      <vt:lpstr>Dia 9</vt:lpstr>
      <vt:lpstr>Dia 10</vt:lpstr>
      <vt:lpstr>Fundings in Norway</vt:lpstr>
      <vt:lpstr>Dia 12</vt:lpstr>
      <vt:lpstr>Dia 13</vt:lpstr>
      <vt:lpstr>Dia 14</vt:lpstr>
      <vt:lpstr>Dia 15</vt:lpstr>
      <vt:lpstr>Dia 16</vt:lpstr>
      <vt:lpstr>Future perspectives</vt:lpstr>
      <vt:lpstr>Dia 18</vt:lpstr>
    </vt:vector>
  </TitlesOfParts>
  <Company>UMC St Radboud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DTSM installatie account</dc:creator>
  <cp:lastModifiedBy>DTSM installatie account</cp:lastModifiedBy>
  <cp:revision>85</cp:revision>
  <dcterms:created xsi:type="dcterms:W3CDTF">2012-02-21T15:09:54Z</dcterms:created>
  <dcterms:modified xsi:type="dcterms:W3CDTF">2012-02-24T14:40:30Z</dcterms:modified>
</cp:coreProperties>
</file>