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7" r:id="rId4"/>
    <p:sldId id="259" r:id="rId5"/>
    <p:sldId id="269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60" r:id="rId14"/>
    <p:sldId id="261" r:id="rId15"/>
    <p:sldId id="262" r:id="rId16"/>
    <p:sldId id="278" r:id="rId17"/>
    <p:sldId id="279" r:id="rId18"/>
    <p:sldId id="280" r:id="rId19"/>
    <p:sldId id="263" r:id="rId20"/>
    <p:sldId id="264" r:id="rId21"/>
    <p:sldId id="265" r:id="rId22"/>
    <p:sldId id="266" r:id="rId23"/>
    <p:sldId id="268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791" autoAdjust="0"/>
  </p:normalViewPr>
  <p:slideViewPr>
    <p:cSldViewPr>
      <p:cViewPr varScale="1">
        <p:scale>
          <a:sx n="66" d="100"/>
          <a:sy n="66" d="100"/>
        </p:scale>
        <p:origin x="-948" y="-17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8C5C1-305A-4814-8F13-715D743F25A6}" type="datetimeFigureOut">
              <a:rPr lang="en-US" smtClean="0"/>
              <a:t>02-Apr-13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2F959-FC1B-450D-AA17-1DDFBCB21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064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8C5C1-305A-4814-8F13-715D743F25A6}" type="datetimeFigureOut">
              <a:rPr lang="en-US" smtClean="0"/>
              <a:t>02-Apr-13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2F959-FC1B-450D-AA17-1DDFBCB21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068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8C5C1-305A-4814-8F13-715D743F25A6}" type="datetimeFigureOut">
              <a:rPr lang="en-US" smtClean="0"/>
              <a:t>02-Apr-13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2F959-FC1B-450D-AA17-1DDFBCB21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379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8C5C1-305A-4814-8F13-715D743F25A6}" type="datetimeFigureOut">
              <a:rPr lang="en-US" smtClean="0"/>
              <a:t>02-Apr-13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2F959-FC1B-450D-AA17-1DDFBCB21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65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8C5C1-305A-4814-8F13-715D743F25A6}" type="datetimeFigureOut">
              <a:rPr lang="en-US" smtClean="0"/>
              <a:t>02-Apr-13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2F959-FC1B-450D-AA17-1DDFBCB21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020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8C5C1-305A-4814-8F13-715D743F25A6}" type="datetimeFigureOut">
              <a:rPr lang="en-US" smtClean="0"/>
              <a:t>02-Apr-13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2F959-FC1B-450D-AA17-1DDFBCB21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097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8C5C1-305A-4814-8F13-715D743F25A6}" type="datetimeFigureOut">
              <a:rPr lang="en-US" smtClean="0"/>
              <a:t>02-Apr-13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2F959-FC1B-450D-AA17-1DDFBCB21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307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8C5C1-305A-4814-8F13-715D743F25A6}" type="datetimeFigureOut">
              <a:rPr lang="en-US" smtClean="0"/>
              <a:t>02-Apr-13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2F959-FC1B-450D-AA17-1DDFBCB21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750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8C5C1-305A-4814-8F13-715D743F25A6}" type="datetimeFigureOut">
              <a:rPr lang="en-US" smtClean="0"/>
              <a:t>02-Apr-13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2F959-FC1B-450D-AA17-1DDFBCB21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253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8C5C1-305A-4814-8F13-715D743F25A6}" type="datetimeFigureOut">
              <a:rPr lang="en-US" smtClean="0"/>
              <a:t>02-Apr-13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2F959-FC1B-450D-AA17-1DDFBCB21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785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8C5C1-305A-4814-8F13-715D743F25A6}" type="datetimeFigureOut">
              <a:rPr lang="en-US" smtClean="0"/>
              <a:t>02-Apr-13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2F959-FC1B-450D-AA17-1DDFBCB21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366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98C5C1-305A-4814-8F13-715D743F25A6}" type="datetimeFigureOut">
              <a:rPr lang="en-US" smtClean="0"/>
              <a:t>02-Apr-13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52F959-FC1B-450D-AA17-1DDFBCB21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468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5" Type="http://schemas.openxmlformats.org/officeDocument/2006/relationships/image" Target="../media/image46.jpe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-304800"/>
            <a:ext cx="10399606" cy="7467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7200" b="1" dirty="0" err="1" smtClean="0">
                <a:solidFill>
                  <a:schemeClr val="bg1"/>
                </a:solidFill>
              </a:rPr>
              <a:t>Praktische</a:t>
            </a:r>
            <a:r>
              <a:rPr lang="en-US" sz="7200" b="1" dirty="0" smtClean="0">
                <a:solidFill>
                  <a:schemeClr val="bg1"/>
                </a:solidFill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</a:rPr>
              <a:t>zaken</a:t>
            </a:r>
            <a:endParaRPr lang="en-US" sz="7200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chemeClr val="bg1"/>
                </a:solidFill>
              </a:rPr>
              <a:t>Lisanne</a:t>
            </a:r>
            <a:r>
              <a:rPr lang="en-US" b="1" dirty="0" smtClean="0">
                <a:solidFill>
                  <a:schemeClr val="bg1"/>
                </a:solidFill>
              </a:rPr>
              <a:t> &amp; Alba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2 April 2013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420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-250373"/>
            <a:ext cx="10399606" cy="73369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Zaterdag</a:t>
            </a:r>
            <a:r>
              <a:rPr lang="en-US" dirty="0" smtClean="0"/>
              <a:t> 27 </a:t>
            </a:r>
            <a:r>
              <a:rPr lang="en-US" dirty="0" err="1" smtClean="0"/>
              <a:t>april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>
                <a:latin typeface="Arial"/>
                <a:ea typeface="Times New Roman"/>
              </a:rPr>
              <a:t>Hele dag: </a:t>
            </a:r>
            <a:endParaRPr lang="nl-NL" dirty="0" smtClean="0">
              <a:latin typeface="Arial"/>
              <a:ea typeface="Times New Roman"/>
            </a:endParaRPr>
          </a:p>
          <a:p>
            <a:pPr marL="0" indent="0">
              <a:buNone/>
            </a:pPr>
            <a:r>
              <a:rPr lang="nl-NL" dirty="0" smtClean="0">
                <a:latin typeface="Arial"/>
                <a:ea typeface="Times New Roman"/>
              </a:rPr>
              <a:t>excursie </a:t>
            </a:r>
            <a:r>
              <a:rPr lang="nl-NL" dirty="0">
                <a:latin typeface="Arial"/>
                <a:ea typeface="Times New Roman"/>
              </a:rPr>
              <a:t>naar Princess islands (optioneel)</a:t>
            </a:r>
            <a:endParaRPr lang="en-US" dirty="0">
              <a:latin typeface="Times New Roman"/>
              <a:ea typeface="Times New Roman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146" name="Picture 2" descr="http://www.onenationtravel.net/resimler/istanbul_buyukada_vie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4400"/>
            <a:ext cx="32004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ichotelsgroup.com/hotelmedia/repository/concierge/ISTHA/1276/12/1993/1993-ful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230" y="4724400"/>
            <a:ext cx="3356456" cy="222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www.travel-turkey.net/wp-content/images/2009/12/princes-island-tour-1.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686" y="4724400"/>
            <a:ext cx="2965307" cy="222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4220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-250373"/>
            <a:ext cx="10399606" cy="73369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Zondag</a:t>
            </a:r>
            <a:r>
              <a:rPr lang="en-US" dirty="0" smtClean="0"/>
              <a:t> 28 </a:t>
            </a:r>
            <a:r>
              <a:rPr lang="en-US" dirty="0" err="1" smtClean="0"/>
              <a:t>april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 smtClean="0"/>
              <a:t>Vrije</a:t>
            </a:r>
            <a:r>
              <a:rPr lang="en-US" dirty="0" smtClean="0"/>
              <a:t> dag: </a:t>
            </a:r>
            <a:r>
              <a:rPr lang="en-US" dirty="0" err="1" smtClean="0"/>
              <a:t>musea</a:t>
            </a:r>
            <a:r>
              <a:rPr lang="en-US" dirty="0" smtClean="0"/>
              <a:t>, strand…	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170" name="Picture 2" descr="http://www.eriding.net/extended_services/subsidy_kit/2.%20Cluster%20resources/_Trowbridge%20CD%20ROM%20for%20schools/Promotional%20Material/Free%20Time%20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2514600"/>
            <a:ext cx="52959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0424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-250373"/>
            <a:ext cx="10399606" cy="73369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Maandag</a:t>
            </a:r>
            <a:r>
              <a:rPr lang="en-US" dirty="0" smtClean="0"/>
              <a:t> 29 </a:t>
            </a:r>
            <a:r>
              <a:rPr lang="en-US" dirty="0" err="1" smtClean="0"/>
              <a:t>april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err="1" smtClean="0">
                <a:latin typeface="Arial"/>
                <a:ea typeface="Times New Roman"/>
              </a:rPr>
              <a:t>Ochtend</a:t>
            </a:r>
            <a:r>
              <a:rPr lang="en-GB" dirty="0" smtClean="0">
                <a:latin typeface="Arial"/>
                <a:ea typeface="Times New Roman"/>
              </a:rPr>
              <a:t> en </a:t>
            </a:r>
            <a:r>
              <a:rPr lang="en-GB" dirty="0" err="1" smtClean="0">
                <a:latin typeface="Arial"/>
                <a:ea typeface="Times New Roman"/>
              </a:rPr>
              <a:t>middag</a:t>
            </a:r>
            <a:r>
              <a:rPr lang="en-GB" dirty="0" smtClean="0">
                <a:latin typeface="Arial"/>
                <a:ea typeface="Times New Roman"/>
              </a:rPr>
              <a:t>:</a:t>
            </a:r>
          </a:p>
          <a:p>
            <a:pPr marL="0" indent="0">
              <a:buNone/>
            </a:pPr>
            <a:r>
              <a:rPr lang="en-GB" dirty="0" err="1" smtClean="0">
                <a:latin typeface="Arial"/>
                <a:ea typeface="Times New Roman"/>
              </a:rPr>
              <a:t>Excursie</a:t>
            </a:r>
            <a:r>
              <a:rPr lang="en-GB" dirty="0" smtClean="0">
                <a:latin typeface="Arial"/>
                <a:ea typeface="Times New Roman"/>
              </a:rPr>
              <a:t> </a:t>
            </a:r>
            <a:r>
              <a:rPr lang="en-GB" dirty="0" err="1">
                <a:latin typeface="Arial"/>
                <a:ea typeface="Times New Roman"/>
              </a:rPr>
              <a:t>Bogazici</a:t>
            </a:r>
            <a:r>
              <a:rPr lang="en-GB" dirty="0">
                <a:latin typeface="Arial"/>
                <a:ea typeface="Times New Roman"/>
              </a:rPr>
              <a:t> University (Chemistry department)</a:t>
            </a:r>
            <a:endParaRPr lang="en-US" dirty="0">
              <a:latin typeface="Times New Roman"/>
              <a:ea typeface="Times New Roman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194" name="Picture 2" descr="http://upload.wikimedia.org/wikipedia/en/6/63/Bo%C4%9Fazi%C3%A7iUniversitySouthDormitor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171950"/>
            <a:ext cx="3586239" cy="2689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25400" y="4572000"/>
            <a:ext cx="2184400" cy="2209800"/>
            <a:chOff x="101600" y="3682999"/>
            <a:chExt cx="3022600" cy="3022601"/>
          </a:xfrm>
        </p:grpSpPr>
        <p:sp>
          <p:nvSpPr>
            <p:cNvPr id="5" name="Rectangle 4"/>
            <p:cNvSpPr/>
            <p:nvPr/>
          </p:nvSpPr>
          <p:spPr>
            <a:xfrm>
              <a:off x="101600" y="3682999"/>
              <a:ext cx="3022600" cy="3022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198" name="Picture 6" descr="http://elliott.gwu.edu/assets/images/acad/studyabroad/bogazici-logo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00" y="3682999"/>
              <a:ext cx="3022600" cy="302260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6354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-250373"/>
            <a:ext cx="10399606" cy="73369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Dinsdag</a:t>
            </a:r>
            <a:r>
              <a:rPr lang="en-US" dirty="0" smtClean="0"/>
              <a:t> 30 </a:t>
            </a:r>
            <a:r>
              <a:rPr lang="en-US" dirty="0" err="1" smtClean="0"/>
              <a:t>april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Reis Istanbul -&gt; Ankara</a:t>
            </a:r>
          </a:p>
          <a:p>
            <a:r>
              <a:rPr lang="en-US" dirty="0" smtClean="0"/>
              <a:t>11:00 </a:t>
            </a:r>
            <a:r>
              <a:rPr lang="en-US" dirty="0" err="1" smtClean="0"/>
              <a:t>uur</a:t>
            </a:r>
            <a:r>
              <a:rPr lang="en-US" dirty="0" smtClean="0"/>
              <a:t> </a:t>
            </a:r>
            <a:r>
              <a:rPr lang="en-US" dirty="0" err="1" smtClean="0"/>
              <a:t>vertrek</a:t>
            </a:r>
            <a:r>
              <a:rPr lang="en-US" dirty="0" smtClean="0"/>
              <a:t> Istanbul </a:t>
            </a:r>
          </a:p>
          <a:p>
            <a:r>
              <a:rPr lang="en-US" dirty="0" smtClean="0"/>
              <a:t>~ 5-6 </a:t>
            </a:r>
            <a:r>
              <a:rPr lang="en-US" dirty="0" err="1" smtClean="0"/>
              <a:t>uur</a:t>
            </a:r>
            <a:r>
              <a:rPr lang="en-US" dirty="0" smtClean="0"/>
              <a:t> </a:t>
            </a:r>
            <a:r>
              <a:rPr lang="en-US" dirty="0" err="1" smtClean="0"/>
              <a:t>reistijd</a:t>
            </a:r>
            <a:endParaRPr lang="en-US" dirty="0"/>
          </a:p>
        </p:txBody>
      </p:sp>
      <p:pic>
        <p:nvPicPr>
          <p:cNvPr id="3074" name="Picture 2" descr="http://www.nederlandersinturkije.nl/wp-content/uploads/2010/02/Ulusoy-Autobus-Turkije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D8C8AF"/>
              </a:clrFrom>
              <a:clrTo>
                <a:srgbClr val="D8C8A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96400" y="-95081"/>
            <a:ext cx="8778511" cy="7026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2077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4584 0.19977 L 2.16163 0.19029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365" y="-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-250373"/>
            <a:ext cx="10399606" cy="73369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Ankyra</a:t>
            </a:r>
            <a:r>
              <a:rPr lang="en-US" dirty="0" smtClean="0"/>
              <a:t> Hotel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Restaurant/Bar, Terrace, </a:t>
            </a:r>
            <a:r>
              <a:rPr lang="en-US" dirty="0"/>
              <a:t>Safety deposit box, </a:t>
            </a:r>
            <a:r>
              <a:rPr lang="en-US" dirty="0" smtClean="0"/>
              <a:t>Luggage </a:t>
            </a:r>
            <a:r>
              <a:rPr lang="en-US" dirty="0"/>
              <a:t>storage, </a:t>
            </a:r>
            <a:r>
              <a:rPr lang="en-US" dirty="0" smtClean="0"/>
              <a:t>Air conditioning, </a:t>
            </a:r>
            <a:r>
              <a:rPr lang="en-US" dirty="0"/>
              <a:t>Laundry, Dry cleaning, </a:t>
            </a:r>
            <a:r>
              <a:rPr lang="en-US" dirty="0" smtClean="0"/>
              <a:t>Currency </a:t>
            </a:r>
            <a:r>
              <a:rPr lang="en-US" dirty="0"/>
              <a:t>exchange, </a:t>
            </a:r>
            <a:r>
              <a:rPr lang="en-US" dirty="0" smtClean="0"/>
              <a:t>Packed </a:t>
            </a:r>
            <a:r>
              <a:rPr lang="en-US" dirty="0"/>
              <a:t>lunches, </a:t>
            </a:r>
            <a:r>
              <a:rPr lang="en-US" dirty="0" smtClean="0"/>
              <a:t>Free </a:t>
            </a:r>
            <a:r>
              <a:rPr lang="en-US" dirty="0" err="1" smtClean="0"/>
              <a:t>Wifi</a:t>
            </a:r>
            <a:endParaRPr lang="en-US" dirty="0" smtClean="0"/>
          </a:p>
          <a:p>
            <a:r>
              <a:rPr lang="en-US" dirty="0" smtClean="0"/>
              <a:t>Breakfast and dinner included!</a:t>
            </a:r>
            <a:endParaRPr lang="en-US" dirty="0"/>
          </a:p>
          <a:p>
            <a:endParaRPr lang="en-US" dirty="0"/>
          </a:p>
        </p:txBody>
      </p:sp>
      <p:pic>
        <p:nvPicPr>
          <p:cNvPr id="4098" name="Picture 2" descr="http://www.otelankyra.com/eng/foto/b/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0436" y="4914900"/>
            <a:ext cx="2843552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otelankyra.com/eng/foto/b/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116" y="4914900"/>
            <a:ext cx="2829884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otelankyra.com/eng/foto/b/2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914900"/>
            <a:ext cx="2530761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www.otelankyra.com/eng/foto/b/2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914900"/>
            <a:ext cx="2590800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2077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-250373"/>
            <a:ext cx="10399606" cy="73369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Programma</a:t>
            </a:r>
            <a:r>
              <a:rPr lang="en-US" dirty="0" smtClean="0"/>
              <a:t> Ankara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38143746"/>
              </p:ext>
            </p:extLst>
          </p:nvPr>
        </p:nvGraphicFramePr>
        <p:xfrm>
          <a:off x="990600" y="1676400"/>
          <a:ext cx="7525597" cy="395035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81379"/>
                <a:gridCol w="6144218"/>
              </a:tblGrid>
              <a:tr h="30087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Datum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7265" marR="5726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Activiteiten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7265" marR="57265" marT="0" marB="0"/>
                </a:tc>
              </a:tr>
              <a:tr h="59755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 dirty="0" smtClean="0">
                          <a:effectLst/>
                        </a:rPr>
                        <a:t>Di </a:t>
                      </a:r>
                      <a:r>
                        <a:rPr lang="nl-NL" sz="2000" dirty="0">
                          <a:effectLst/>
                        </a:rPr>
                        <a:t>30 april</a:t>
                      </a:r>
                      <a:endParaRPr lang="en-US" sz="2000" dirty="0">
                        <a:solidFill>
                          <a:srgbClr val="943634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265" marR="5726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</a:rPr>
                        <a:t>Ochtend en middag: vertrek naar Ankara (Ankyra Hotel)</a:t>
                      </a:r>
                      <a:endParaRPr lang="en-US" sz="20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</a:rPr>
                        <a:t>Avond: dinner bij Ankyra Hotel</a:t>
                      </a:r>
                      <a:endParaRPr lang="en-US" sz="2000" dirty="0">
                        <a:solidFill>
                          <a:srgbClr val="943634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265" marR="57265" marT="0" marB="0"/>
                </a:tc>
              </a:tr>
              <a:tr h="119510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 dirty="0" smtClean="0">
                          <a:effectLst/>
                        </a:rPr>
                        <a:t>Wo </a:t>
                      </a:r>
                      <a:r>
                        <a:rPr lang="nl-NL" sz="2000" dirty="0">
                          <a:effectLst/>
                        </a:rPr>
                        <a:t>1 mei</a:t>
                      </a:r>
                      <a:endParaRPr lang="en-US" sz="2000" dirty="0">
                        <a:solidFill>
                          <a:srgbClr val="943634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265" marR="5726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</a:rPr>
                        <a:t>Ochtend: stad verkennen</a:t>
                      </a:r>
                      <a:endParaRPr lang="en-US" sz="20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</a:rPr>
                        <a:t>Middag: excursie Middle East Technical University (biological sciences &amp; bioengineering)</a:t>
                      </a:r>
                      <a:endParaRPr lang="en-US" sz="20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</a:rPr>
                        <a:t>Avond: dinner bij Ankyra </a:t>
                      </a:r>
                      <a:r>
                        <a:rPr lang="nl-NL" sz="2000" dirty="0" smtClean="0">
                          <a:effectLst/>
                        </a:rPr>
                        <a:t>Hotel (optioneel)</a:t>
                      </a:r>
                      <a:endParaRPr lang="en-US" sz="2000" dirty="0">
                        <a:solidFill>
                          <a:srgbClr val="943634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265" marR="57265" marT="0" marB="0"/>
                </a:tc>
              </a:tr>
              <a:tr h="119510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 dirty="0" smtClean="0">
                          <a:effectLst/>
                        </a:rPr>
                        <a:t>Do </a:t>
                      </a:r>
                      <a:r>
                        <a:rPr lang="nl-NL" sz="2000" dirty="0">
                          <a:effectLst/>
                        </a:rPr>
                        <a:t>2 mei</a:t>
                      </a:r>
                      <a:endParaRPr lang="en-US" sz="2000" dirty="0">
                        <a:solidFill>
                          <a:srgbClr val="943634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265" marR="5726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effectLst/>
                        </a:rPr>
                        <a:t>Hele</a:t>
                      </a:r>
                      <a:r>
                        <a:rPr lang="en-GB" sz="2000" dirty="0">
                          <a:effectLst/>
                        </a:rPr>
                        <a:t> dag: </a:t>
                      </a:r>
                      <a:r>
                        <a:rPr lang="en-GB" sz="2000" dirty="0" err="1">
                          <a:effectLst/>
                        </a:rPr>
                        <a:t>excursie</a:t>
                      </a:r>
                      <a:r>
                        <a:rPr lang="en-GB" sz="2000" dirty="0">
                          <a:effectLst/>
                        </a:rPr>
                        <a:t> </a:t>
                      </a:r>
                      <a:r>
                        <a:rPr lang="en-GB" sz="2000" dirty="0" err="1">
                          <a:effectLst/>
                        </a:rPr>
                        <a:t>Bilkent</a:t>
                      </a:r>
                      <a:r>
                        <a:rPr lang="en-GB" sz="2000" dirty="0">
                          <a:effectLst/>
                        </a:rPr>
                        <a:t> University (Institute of Materials Science and Nanotechnology and </a:t>
                      </a:r>
                      <a:endParaRPr lang="en-US" sz="20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Genetics and Biotechnology Research </a:t>
                      </a:r>
                      <a:r>
                        <a:rPr lang="en-GB" sz="2000" dirty="0" err="1">
                          <a:effectLst/>
                        </a:rPr>
                        <a:t>Center</a:t>
                      </a:r>
                      <a:r>
                        <a:rPr lang="en-GB" sz="2000" dirty="0">
                          <a:effectLst/>
                        </a:rPr>
                        <a:t>)</a:t>
                      </a:r>
                      <a:endParaRPr lang="en-US" sz="20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</a:rPr>
                        <a:t>Avond: dinner bij Ankyra </a:t>
                      </a:r>
                      <a:r>
                        <a:rPr lang="nl-NL" sz="2000" dirty="0" smtClean="0">
                          <a:effectLst/>
                        </a:rPr>
                        <a:t>Hotel (optineel)</a:t>
                      </a:r>
                      <a:endParaRPr lang="en-US" sz="2000" dirty="0">
                        <a:solidFill>
                          <a:srgbClr val="943634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265" marR="57265" marT="0" marB="0"/>
                </a:tc>
              </a:tr>
              <a:tr h="59755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 dirty="0" smtClean="0">
                          <a:effectLst/>
                        </a:rPr>
                        <a:t>Vr</a:t>
                      </a:r>
                      <a:r>
                        <a:rPr lang="nl-NL" sz="2000" baseline="0" dirty="0" smtClean="0">
                          <a:effectLst/>
                        </a:rPr>
                        <a:t> </a:t>
                      </a:r>
                      <a:r>
                        <a:rPr lang="nl-NL" sz="2000" dirty="0" smtClean="0">
                          <a:effectLst/>
                        </a:rPr>
                        <a:t>3 </a:t>
                      </a:r>
                      <a:r>
                        <a:rPr lang="nl-NL" sz="2000" dirty="0">
                          <a:effectLst/>
                        </a:rPr>
                        <a:t>mei</a:t>
                      </a:r>
                      <a:endParaRPr lang="en-US" sz="2000" dirty="0">
                        <a:solidFill>
                          <a:srgbClr val="943634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265" marR="5726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</a:rPr>
                        <a:t>Hele dag: excursie Cappadocia </a:t>
                      </a:r>
                      <a:r>
                        <a:rPr lang="nl-NL" sz="2000" dirty="0" smtClean="0">
                          <a:effectLst/>
                        </a:rPr>
                        <a:t>(+lunch &amp; dinner</a:t>
                      </a:r>
                      <a:r>
                        <a:rPr lang="nl-NL" sz="2000" dirty="0">
                          <a:effectLst/>
                        </a:rPr>
                        <a:t>)</a:t>
                      </a:r>
                      <a:endParaRPr lang="en-US" sz="2000" dirty="0">
                        <a:solidFill>
                          <a:srgbClr val="943634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265" marR="57265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2077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-250373"/>
            <a:ext cx="10399606" cy="73369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Woensdag</a:t>
            </a:r>
            <a:r>
              <a:rPr lang="en-US" dirty="0" smtClean="0"/>
              <a:t> 1 </a:t>
            </a:r>
            <a:r>
              <a:rPr lang="en-US" dirty="0" err="1" smtClean="0"/>
              <a:t>mei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Ochtend: stad verkennen</a:t>
            </a:r>
            <a:endParaRPr lang="en-US" dirty="0"/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nl-NL" dirty="0" smtClean="0"/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 smtClean="0"/>
              <a:t>Middag</a:t>
            </a:r>
            <a:r>
              <a:rPr lang="nl-NL" dirty="0"/>
              <a:t>: excursie Middle East Technical University (biological sciences &amp; bioengineering)</a:t>
            </a:r>
            <a:endParaRPr lang="en-US" dirty="0"/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nl-NL" dirty="0" smtClean="0"/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 smtClean="0"/>
              <a:t>Avond</a:t>
            </a:r>
            <a:r>
              <a:rPr lang="nl-NL" dirty="0"/>
              <a:t>: </a:t>
            </a:r>
            <a:r>
              <a:rPr lang="nl-NL" dirty="0" smtClean="0"/>
              <a:t>diner </a:t>
            </a:r>
            <a:r>
              <a:rPr lang="nl-NL" dirty="0"/>
              <a:t>bij Ankyra Hotel (optioneel)</a:t>
            </a:r>
            <a:endParaRPr lang="en-US" dirty="0">
              <a:solidFill>
                <a:srgbClr val="943634"/>
              </a:solidFill>
              <a:latin typeface="Times New Roman"/>
              <a:ea typeface="Times New Roman"/>
            </a:endParaRPr>
          </a:p>
          <a:p>
            <a:endParaRPr lang="en-US" dirty="0"/>
          </a:p>
        </p:txBody>
      </p:sp>
      <p:sp>
        <p:nvSpPr>
          <p:cNvPr id="6" name="AutoShape 2" descr="http://www3.iam.metu.edu.tr/bulent/logo_metu.gif"/>
          <p:cNvSpPr>
            <a:spLocks noChangeAspect="1" noChangeArrowheads="1"/>
          </p:cNvSpPr>
          <p:nvPr/>
        </p:nvSpPr>
        <p:spPr bwMode="auto">
          <a:xfrm>
            <a:off x="155575" y="-822325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220" name="Picture 4" descr="http://www3.iam.metu.edu.tr/bulent/logo_metu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11914"/>
            <a:ext cx="2282372" cy="2246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2008.igem.org/wiki/images/b/b7/Bilim_Agac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611914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://img167.imageshack.us/img167/3852/ytugcuimg2566bxx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372" y="4611914"/>
            <a:ext cx="3733800" cy="249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039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-250373"/>
            <a:ext cx="10399606" cy="73369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Donderdag</a:t>
            </a:r>
            <a:r>
              <a:rPr lang="en-US" dirty="0" smtClean="0"/>
              <a:t> 2 </a:t>
            </a:r>
            <a:r>
              <a:rPr lang="en-US" dirty="0" err="1" smtClean="0"/>
              <a:t>mei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/>
              <a:t>Hele</a:t>
            </a:r>
            <a:r>
              <a:rPr lang="en-GB" dirty="0"/>
              <a:t> dag: </a:t>
            </a:r>
            <a:r>
              <a:rPr lang="en-GB" dirty="0" err="1"/>
              <a:t>excursie</a:t>
            </a:r>
            <a:r>
              <a:rPr lang="en-GB" dirty="0"/>
              <a:t> </a:t>
            </a:r>
            <a:r>
              <a:rPr lang="en-GB" dirty="0" err="1"/>
              <a:t>Bilkent</a:t>
            </a:r>
            <a:r>
              <a:rPr lang="en-GB" dirty="0"/>
              <a:t> University (Institute of Materials Science and Nanotechnology and </a:t>
            </a:r>
            <a:endParaRPr lang="en-US" dirty="0"/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Genetics and Biotechnology Research </a:t>
            </a:r>
            <a:r>
              <a:rPr lang="en-GB" dirty="0" err="1"/>
              <a:t>Center</a:t>
            </a:r>
            <a:r>
              <a:rPr lang="en-GB" dirty="0"/>
              <a:t>)</a:t>
            </a:r>
            <a:endParaRPr lang="en-US" dirty="0"/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nl-NL" dirty="0" smtClean="0"/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 smtClean="0"/>
              <a:t>Avond</a:t>
            </a:r>
            <a:r>
              <a:rPr lang="nl-NL" dirty="0"/>
              <a:t>: </a:t>
            </a:r>
            <a:r>
              <a:rPr lang="nl-NL" dirty="0" smtClean="0"/>
              <a:t>diner </a:t>
            </a:r>
            <a:r>
              <a:rPr lang="nl-NL" dirty="0"/>
              <a:t>bij Ankyra Hotel (optineel)</a:t>
            </a:r>
            <a:endParaRPr lang="en-US" dirty="0">
              <a:solidFill>
                <a:srgbClr val="943634"/>
              </a:solidFill>
              <a:latin typeface="Times New Roman"/>
              <a:ea typeface="Times New Roman"/>
            </a:endParaRPr>
          </a:p>
          <a:p>
            <a:endParaRPr lang="en-US" dirty="0"/>
          </a:p>
        </p:txBody>
      </p:sp>
      <p:pic>
        <p:nvPicPr>
          <p:cNvPr id="10242" name="Picture 2" descr="http://139.179.139.91/wp-content/uploads/2011/12/ing-amble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95800"/>
            <a:ext cx="23622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www.bilkent.edu.tr/bilkent_defaul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086" y="4495800"/>
            <a:ext cx="6999514" cy="2397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039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-250373"/>
            <a:ext cx="10399606" cy="73369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Vrijdag</a:t>
            </a:r>
            <a:r>
              <a:rPr lang="en-US" dirty="0" smtClean="0"/>
              <a:t> 3 </a:t>
            </a:r>
            <a:r>
              <a:rPr lang="en-US" dirty="0" err="1" smtClean="0"/>
              <a:t>mei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Hele dag: </a:t>
            </a:r>
            <a:endParaRPr lang="nl-NL" dirty="0" smtClean="0"/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 smtClean="0"/>
              <a:t>excursie </a:t>
            </a:r>
            <a:r>
              <a:rPr lang="nl-NL" dirty="0"/>
              <a:t>Cappadocia (+lunch &amp; dinner)</a:t>
            </a:r>
            <a:endParaRPr lang="en-US" dirty="0">
              <a:solidFill>
                <a:srgbClr val="943634"/>
              </a:solidFill>
              <a:latin typeface="Times New Roman"/>
              <a:ea typeface="Times New Roman"/>
            </a:endParaRPr>
          </a:p>
        </p:txBody>
      </p:sp>
      <p:pic>
        <p:nvPicPr>
          <p:cNvPr id="11266" name="Picture 2" descr="http://blog.bt-store.com/wp-content/uploads/2011/10/thumb_cappadoci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54416"/>
            <a:ext cx="3276599" cy="2303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www.travellerinfo.org/wp-content/uploads/2013/02/cappadocia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199" y="4554416"/>
            <a:ext cx="4114800" cy="247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://www.booktr.com/images/sildIgFD_26461-cappadocia-cappodocia-turkey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228" y="4554416"/>
            <a:ext cx="1854550" cy="247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039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-250373"/>
            <a:ext cx="10399606" cy="73369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Terugreis</a:t>
            </a:r>
            <a:r>
              <a:rPr lang="en-US" dirty="0" smtClean="0"/>
              <a:t> </a:t>
            </a:r>
            <a:r>
              <a:rPr lang="en-US" dirty="0" smtClean="0">
                <a:sym typeface="Wingdings" pitchFamily="2" charset="2"/>
              </a:rPr>
              <a:t>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524000"/>
            <a:ext cx="8229600" cy="4525963"/>
          </a:xfrm>
        </p:spPr>
        <p:txBody>
          <a:bodyPr/>
          <a:lstStyle/>
          <a:p>
            <a:r>
              <a:rPr lang="en-US" dirty="0" err="1" smtClean="0"/>
              <a:t>Vertrek</a:t>
            </a:r>
            <a:r>
              <a:rPr lang="en-US" dirty="0" smtClean="0"/>
              <a:t> Ankara:</a:t>
            </a:r>
          </a:p>
          <a:p>
            <a:pPr lvl="1"/>
            <a:r>
              <a:rPr lang="en-US" dirty="0" smtClean="0"/>
              <a:t>9:00 </a:t>
            </a:r>
            <a:r>
              <a:rPr lang="en-US" dirty="0" err="1" smtClean="0"/>
              <a:t>uur</a:t>
            </a:r>
            <a:r>
              <a:rPr lang="en-US" dirty="0" smtClean="0"/>
              <a:t> shuttle </a:t>
            </a:r>
            <a:r>
              <a:rPr lang="en-US" dirty="0" err="1" smtClean="0"/>
              <a:t>naar</a:t>
            </a:r>
            <a:r>
              <a:rPr lang="en-US" dirty="0" smtClean="0"/>
              <a:t> Ankara airport</a:t>
            </a:r>
          </a:p>
          <a:p>
            <a:pPr lvl="1"/>
            <a:r>
              <a:rPr lang="en-US" dirty="0" err="1" smtClean="0"/>
              <a:t>Overstap</a:t>
            </a:r>
            <a:r>
              <a:rPr lang="en-US" dirty="0" smtClean="0"/>
              <a:t> in Istanbul</a:t>
            </a:r>
          </a:p>
          <a:p>
            <a:pPr lvl="1"/>
            <a:r>
              <a:rPr lang="en-US" dirty="0" smtClean="0"/>
              <a:t>17:25 </a:t>
            </a:r>
            <a:r>
              <a:rPr lang="en-US" dirty="0" err="1" smtClean="0"/>
              <a:t>uur</a:t>
            </a:r>
            <a:r>
              <a:rPr lang="en-US" dirty="0" smtClean="0"/>
              <a:t> </a:t>
            </a:r>
            <a:r>
              <a:rPr lang="en-US" dirty="0" err="1" smtClean="0"/>
              <a:t>aankomst</a:t>
            </a:r>
            <a:r>
              <a:rPr lang="en-US" dirty="0" smtClean="0"/>
              <a:t> Dusseldorf airport</a:t>
            </a:r>
            <a:endParaRPr lang="en-US" dirty="0"/>
          </a:p>
          <a:p>
            <a:pPr lvl="1"/>
            <a:r>
              <a:rPr lang="en-US" dirty="0" smtClean="0"/>
              <a:t>~ 22:00 </a:t>
            </a:r>
            <a:r>
              <a:rPr lang="en-US" dirty="0" err="1" smtClean="0"/>
              <a:t>uur</a:t>
            </a:r>
            <a:r>
              <a:rPr lang="en-US" dirty="0" smtClean="0"/>
              <a:t> </a:t>
            </a:r>
            <a:r>
              <a:rPr lang="en-US" dirty="0" err="1" smtClean="0"/>
              <a:t>aankomst</a:t>
            </a:r>
            <a:r>
              <a:rPr lang="en-US" dirty="0" smtClean="0"/>
              <a:t> Nijmegen</a:t>
            </a:r>
          </a:p>
        </p:txBody>
      </p:sp>
    </p:spTree>
    <p:extLst>
      <p:ext uri="{BB962C8B-B14F-4D97-AF65-F5344CB8AC3E}">
        <p14:creationId xmlns:p14="http://schemas.microsoft.com/office/powerpoint/2010/main" val="3592077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3509" y="-250373"/>
            <a:ext cx="10399606" cy="73369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Heenreis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 err="1">
                <a:cs typeface="Arial" pitchFamily="34" charset="0"/>
              </a:rPr>
              <a:t>Vertrek</a:t>
            </a:r>
            <a:r>
              <a:rPr lang="en-US" dirty="0">
                <a:cs typeface="Arial" pitchFamily="34" charset="0"/>
              </a:rPr>
              <a:t> Nijmegen: </a:t>
            </a:r>
          </a:p>
          <a:p>
            <a:pPr lvl="1"/>
            <a:r>
              <a:rPr lang="en-US" sz="3200" dirty="0" smtClean="0">
                <a:cs typeface="Arial" pitchFamily="34" charset="0"/>
              </a:rPr>
              <a:t>12:38 </a:t>
            </a:r>
            <a:r>
              <a:rPr lang="en-US" sz="3200" dirty="0" err="1" smtClean="0">
                <a:cs typeface="Arial" pitchFamily="34" charset="0"/>
              </a:rPr>
              <a:t>uur</a:t>
            </a:r>
            <a:r>
              <a:rPr lang="en-US" sz="3200" dirty="0" smtClean="0">
                <a:cs typeface="Arial" pitchFamily="34" charset="0"/>
              </a:rPr>
              <a:t> </a:t>
            </a:r>
            <a:r>
              <a:rPr lang="en-US" sz="3200" dirty="0" err="1">
                <a:cs typeface="Arial" pitchFamily="34" charset="0"/>
              </a:rPr>
              <a:t>trein</a:t>
            </a:r>
            <a:r>
              <a:rPr lang="en-US" sz="3200" dirty="0">
                <a:cs typeface="Arial" pitchFamily="34" charset="0"/>
              </a:rPr>
              <a:t> </a:t>
            </a:r>
            <a:r>
              <a:rPr lang="en-US" sz="3200" dirty="0" err="1">
                <a:cs typeface="Arial" pitchFamily="34" charset="0"/>
              </a:rPr>
              <a:t>richting</a:t>
            </a:r>
            <a:r>
              <a:rPr lang="en-US" sz="3200" dirty="0">
                <a:cs typeface="Arial" pitchFamily="34" charset="0"/>
              </a:rPr>
              <a:t> Dusseldorf </a:t>
            </a:r>
            <a:r>
              <a:rPr lang="en-US" sz="3200" dirty="0" smtClean="0">
                <a:cs typeface="Arial" pitchFamily="34" charset="0"/>
              </a:rPr>
              <a:t>      (12:20 </a:t>
            </a:r>
            <a:r>
              <a:rPr lang="en-US" sz="3200" dirty="0" err="1" smtClean="0">
                <a:cs typeface="Arial" pitchFamily="34" charset="0"/>
              </a:rPr>
              <a:t>uur</a:t>
            </a:r>
            <a:r>
              <a:rPr lang="en-US" sz="3200" dirty="0" smtClean="0">
                <a:cs typeface="Arial" pitchFamily="34" charset="0"/>
              </a:rPr>
              <a:t> </a:t>
            </a:r>
            <a:r>
              <a:rPr lang="en-US" sz="3200" dirty="0" err="1">
                <a:cs typeface="Arial" pitchFamily="34" charset="0"/>
              </a:rPr>
              <a:t>verzamelen</a:t>
            </a:r>
            <a:r>
              <a:rPr lang="en-US" sz="3200" dirty="0">
                <a:cs typeface="Arial" pitchFamily="34" charset="0"/>
              </a:rPr>
              <a:t> op spoor 1b</a:t>
            </a:r>
            <a:r>
              <a:rPr lang="en-US" sz="3200" dirty="0" smtClean="0">
                <a:cs typeface="Arial" pitchFamily="34" charset="0"/>
              </a:rPr>
              <a:t>)</a:t>
            </a:r>
          </a:p>
          <a:p>
            <a:pPr lvl="1"/>
            <a:r>
              <a:rPr lang="en-US" sz="3200" dirty="0" err="1" smtClean="0">
                <a:cs typeface="Arial" pitchFamily="34" charset="0"/>
              </a:rPr>
              <a:t>Vergeet</a:t>
            </a:r>
            <a:r>
              <a:rPr lang="en-US" sz="3200" dirty="0" smtClean="0">
                <a:cs typeface="Arial" pitchFamily="34" charset="0"/>
              </a:rPr>
              <a:t> je OV </a:t>
            </a:r>
            <a:r>
              <a:rPr lang="en-US" sz="3200" dirty="0" err="1" smtClean="0">
                <a:cs typeface="Arial" pitchFamily="34" charset="0"/>
              </a:rPr>
              <a:t>niet</a:t>
            </a:r>
            <a:r>
              <a:rPr lang="en-US" sz="3200" dirty="0" smtClean="0">
                <a:cs typeface="Arial" pitchFamily="34" charset="0"/>
              </a:rPr>
              <a:t>!</a:t>
            </a:r>
            <a:endParaRPr lang="en-US" sz="3200" dirty="0">
              <a:cs typeface="Arial" pitchFamily="34" charset="0"/>
            </a:endParaRPr>
          </a:p>
          <a:p>
            <a:r>
              <a:rPr lang="en-US" dirty="0" err="1" smtClean="0">
                <a:cs typeface="Arial" pitchFamily="34" charset="0"/>
              </a:rPr>
              <a:t>Vlucht</a:t>
            </a:r>
            <a:r>
              <a:rPr lang="en-US" dirty="0" smtClean="0">
                <a:cs typeface="Arial" pitchFamily="34" charset="0"/>
              </a:rPr>
              <a:t> </a:t>
            </a:r>
            <a:r>
              <a:rPr lang="en-US" dirty="0" err="1" smtClean="0">
                <a:cs typeface="Arial" pitchFamily="34" charset="0"/>
              </a:rPr>
              <a:t>naar</a:t>
            </a:r>
            <a:r>
              <a:rPr lang="en-US" dirty="0" smtClean="0">
                <a:cs typeface="Arial" pitchFamily="34" charset="0"/>
              </a:rPr>
              <a:t> Istanbul: </a:t>
            </a:r>
          </a:p>
          <a:p>
            <a:pPr lvl="1"/>
            <a:r>
              <a:rPr lang="en-US" sz="3200" dirty="0" smtClean="0">
                <a:cs typeface="Arial" pitchFamily="34" charset="0"/>
              </a:rPr>
              <a:t>Turkish Airlines </a:t>
            </a:r>
            <a:r>
              <a:rPr lang="en-US" sz="3200" dirty="0" err="1" smtClean="0">
                <a:cs typeface="Arial" pitchFamily="34" charset="0"/>
              </a:rPr>
              <a:t>vlucht</a:t>
            </a:r>
            <a:r>
              <a:rPr lang="en-US" sz="3200" dirty="0">
                <a:cs typeface="Arial" pitchFamily="34" charset="0"/>
              </a:rPr>
              <a:t> </a:t>
            </a:r>
            <a:r>
              <a:rPr lang="en-US" sz="3200" dirty="0" smtClean="0">
                <a:cs typeface="Arial" pitchFamily="34" charset="0"/>
              </a:rPr>
              <a:t>TK1528 18:15 </a:t>
            </a:r>
            <a:r>
              <a:rPr lang="en-US" sz="3200" dirty="0" err="1" smtClean="0">
                <a:cs typeface="Arial" pitchFamily="34" charset="0"/>
              </a:rPr>
              <a:t>uur</a:t>
            </a:r>
            <a:r>
              <a:rPr lang="en-US" sz="3200" dirty="0" smtClean="0">
                <a:cs typeface="Arial" pitchFamily="34" charset="0"/>
              </a:rPr>
              <a:t>, </a:t>
            </a:r>
            <a:r>
              <a:rPr lang="en-US" sz="3200" dirty="0" err="1" smtClean="0">
                <a:cs typeface="Arial" pitchFamily="34" charset="0"/>
              </a:rPr>
              <a:t>aankomst</a:t>
            </a:r>
            <a:r>
              <a:rPr lang="en-US" sz="3200" dirty="0" smtClean="0">
                <a:cs typeface="Arial" pitchFamily="34" charset="0"/>
              </a:rPr>
              <a:t> 22:35 </a:t>
            </a:r>
            <a:r>
              <a:rPr lang="en-US" sz="3200" dirty="0" err="1" smtClean="0">
                <a:cs typeface="Arial" pitchFamily="34" charset="0"/>
              </a:rPr>
              <a:t>uur</a:t>
            </a:r>
            <a:r>
              <a:rPr lang="en-US" sz="3200" dirty="0" smtClean="0">
                <a:cs typeface="Arial" pitchFamily="34" charset="0"/>
              </a:rPr>
              <a:t>; shuttle </a:t>
            </a:r>
            <a:r>
              <a:rPr lang="en-US" sz="3200" dirty="0" err="1" smtClean="0">
                <a:cs typeface="Arial" pitchFamily="34" charset="0"/>
              </a:rPr>
              <a:t>naar</a:t>
            </a:r>
            <a:r>
              <a:rPr lang="en-US" sz="3200" dirty="0" smtClean="0">
                <a:cs typeface="Arial" pitchFamily="34" charset="0"/>
              </a:rPr>
              <a:t> Hostel</a:t>
            </a:r>
          </a:p>
          <a:p>
            <a:pPr lvl="1"/>
            <a:r>
              <a:rPr lang="en-US" sz="3200" dirty="0" smtClean="0">
                <a:cs typeface="Arial" pitchFamily="34" charset="0"/>
              </a:rPr>
              <a:t>15 euro </a:t>
            </a:r>
            <a:r>
              <a:rPr lang="en-US" sz="3200" dirty="0" err="1" smtClean="0">
                <a:cs typeface="Arial" pitchFamily="34" charset="0"/>
              </a:rPr>
              <a:t>contant</a:t>
            </a:r>
            <a:r>
              <a:rPr lang="en-US" sz="3200" dirty="0" smtClean="0">
                <a:cs typeface="Arial" pitchFamily="34" charset="0"/>
              </a:rPr>
              <a:t> </a:t>
            </a:r>
            <a:r>
              <a:rPr lang="en-US" sz="3200" dirty="0" err="1" smtClean="0">
                <a:cs typeface="Arial" pitchFamily="34" charset="0"/>
              </a:rPr>
              <a:t>voor</a:t>
            </a:r>
            <a:r>
              <a:rPr lang="en-US" sz="3200" dirty="0" smtClean="0">
                <a:cs typeface="Arial" pitchFamily="34" charset="0"/>
              </a:rPr>
              <a:t> </a:t>
            </a:r>
            <a:r>
              <a:rPr lang="en-US" sz="3200" dirty="0" err="1" smtClean="0">
                <a:cs typeface="Arial" pitchFamily="34" charset="0"/>
              </a:rPr>
              <a:t>Visum</a:t>
            </a:r>
            <a:r>
              <a:rPr lang="en-US" sz="3200" dirty="0" smtClean="0">
                <a:cs typeface="Arial" pitchFamily="34" charset="0"/>
              </a:rPr>
              <a:t>!</a:t>
            </a:r>
            <a:endParaRPr lang="en-US" sz="3200" dirty="0">
              <a:cs typeface="Arial" pitchFamily="34" charset="0"/>
            </a:endParaRPr>
          </a:p>
          <a:p>
            <a:pPr marL="457200" lvl="1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08265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-250373"/>
            <a:ext cx="10399606" cy="73369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Douane</a:t>
            </a:r>
            <a:r>
              <a:rPr lang="en-US" dirty="0" smtClean="0"/>
              <a:t>:</a:t>
            </a:r>
          </a:p>
          <a:p>
            <a:pPr lvl="1"/>
            <a:r>
              <a:rPr lang="en-US" dirty="0"/>
              <a:t>http://www.belastingdienst.nl/wps/wcm/connect/bldcontentnl/campagnes/landingspaginas/prive/reizigers/</a:t>
            </a:r>
          </a:p>
          <a:p>
            <a:endParaRPr lang="en-US" dirty="0" smtClean="0"/>
          </a:p>
          <a:p>
            <a:r>
              <a:rPr lang="en-US" dirty="0" smtClean="0"/>
              <a:t>Turkish </a:t>
            </a:r>
            <a:r>
              <a:rPr lang="en-US" dirty="0"/>
              <a:t>Airlines: </a:t>
            </a:r>
            <a:r>
              <a:rPr lang="en-US" sz="2400" dirty="0"/>
              <a:t>http://www.turkishairlines.com/en-int/</a:t>
            </a:r>
            <a:endParaRPr lang="en-US" sz="2400" dirty="0" smtClean="0"/>
          </a:p>
          <a:p>
            <a:pPr lvl="1"/>
            <a:r>
              <a:rPr lang="en-US" dirty="0" err="1" smtClean="0"/>
              <a:t>Handbagage</a:t>
            </a:r>
            <a:r>
              <a:rPr lang="en-US" dirty="0" smtClean="0"/>
              <a:t> : 8 kg, 23x40x55 cm</a:t>
            </a:r>
          </a:p>
          <a:p>
            <a:pPr lvl="1"/>
            <a:r>
              <a:rPr lang="en-US" dirty="0" err="1" smtClean="0"/>
              <a:t>Koffer</a:t>
            </a:r>
            <a:r>
              <a:rPr lang="en-US" dirty="0" smtClean="0"/>
              <a:t>: 20 kg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2077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-250373"/>
            <a:ext cx="10399606" cy="73369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Opmerkingen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 smtClean="0"/>
              <a:t>Commissie</a:t>
            </a:r>
            <a:r>
              <a:rPr lang="en-US" dirty="0" smtClean="0"/>
              <a:t> </a:t>
            </a:r>
            <a:r>
              <a:rPr lang="en-US" dirty="0" err="1" smtClean="0"/>
              <a:t>niet</a:t>
            </a:r>
            <a:r>
              <a:rPr lang="en-US" dirty="0" smtClean="0"/>
              <a:t> </a:t>
            </a:r>
            <a:r>
              <a:rPr lang="en-US" dirty="0" err="1" smtClean="0"/>
              <a:t>aansprakelijk</a:t>
            </a:r>
            <a:r>
              <a:rPr lang="en-US" dirty="0" smtClean="0"/>
              <a:t> </a:t>
            </a:r>
            <a:r>
              <a:rPr lang="en-US" dirty="0" err="1" smtClean="0"/>
              <a:t>voor</a:t>
            </a:r>
            <a:r>
              <a:rPr lang="en-US" dirty="0" smtClean="0"/>
              <a:t> </a:t>
            </a:r>
            <a:r>
              <a:rPr lang="en-US" dirty="0" err="1" smtClean="0"/>
              <a:t>waardevolle</a:t>
            </a:r>
            <a:r>
              <a:rPr lang="en-US" dirty="0" smtClean="0"/>
              <a:t> </a:t>
            </a:r>
            <a:r>
              <a:rPr lang="en-US" dirty="0" err="1" smtClean="0"/>
              <a:t>spullen</a:t>
            </a:r>
            <a:r>
              <a:rPr lang="en-US" dirty="0" smtClean="0"/>
              <a:t>/</a:t>
            </a:r>
            <a:r>
              <a:rPr lang="en-US" dirty="0" err="1" smtClean="0"/>
              <a:t>bagage</a:t>
            </a:r>
            <a:r>
              <a:rPr lang="en-US" dirty="0" smtClean="0"/>
              <a:t>!</a:t>
            </a:r>
          </a:p>
          <a:p>
            <a:endParaRPr lang="en-US" dirty="0" smtClean="0"/>
          </a:p>
          <a:p>
            <a:r>
              <a:rPr lang="en-US" dirty="0" err="1" smtClean="0"/>
              <a:t>Vergeet</a:t>
            </a:r>
            <a:r>
              <a:rPr lang="en-US" dirty="0" smtClean="0"/>
              <a:t> je </a:t>
            </a:r>
            <a:r>
              <a:rPr lang="en-US" dirty="0" err="1" smtClean="0"/>
              <a:t>studentenkaart</a:t>
            </a:r>
            <a:r>
              <a:rPr lang="en-US" dirty="0" smtClean="0"/>
              <a:t> en je </a:t>
            </a:r>
            <a:r>
              <a:rPr lang="en-US" dirty="0" err="1" smtClean="0"/>
              <a:t>verzekeringspas</a:t>
            </a:r>
            <a:r>
              <a:rPr lang="en-US" dirty="0" smtClean="0"/>
              <a:t> </a:t>
            </a:r>
            <a:r>
              <a:rPr lang="en-US" dirty="0" err="1" smtClean="0"/>
              <a:t>niet</a:t>
            </a:r>
            <a:r>
              <a:rPr lang="en-US" dirty="0" smtClean="0"/>
              <a:t>!</a:t>
            </a:r>
          </a:p>
          <a:p>
            <a:endParaRPr lang="en-US" dirty="0" smtClean="0"/>
          </a:p>
          <a:p>
            <a:r>
              <a:rPr lang="en-US" dirty="0" err="1" smtClean="0"/>
              <a:t>Houd</a:t>
            </a:r>
            <a:r>
              <a:rPr lang="en-US" dirty="0" smtClean="0"/>
              <a:t> je </a:t>
            </a:r>
            <a:r>
              <a:rPr lang="en-US" dirty="0" err="1" smtClean="0"/>
              <a:t>aan</a:t>
            </a:r>
            <a:r>
              <a:rPr lang="en-US" dirty="0" smtClean="0"/>
              <a:t> </a:t>
            </a:r>
            <a:r>
              <a:rPr lang="en-US" dirty="0" err="1" smtClean="0"/>
              <a:t>afspraken</a:t>
            </a:r>
            <a:r>
              <a:rPr lang="en-US" dirty="0" smtClean="0"/>
              <a:t>!</a:t>
            </a:r>
          </a:p>
          <a:p>
            <a:endParaRPr lang="en-US" dirty="0" smtClean="0"/>
          </a:p>
          <a:p>
            <a:r>
              <a:rPr lang="en-US" dirty="0" err="1" smtClean="0"/>
              <a:t>Wees</a:t>
            </a:r>
            <a:r>
              <a:rPr lang="en-US" dirty="0" smtClean="0"/>
              <a:t> op </a:t>
            </a:r>
            <a:r>
              <a:rPr lang="en-US" dirty="0" err="1" smtClean="0"/>
              <a:t>tijd</a:t>
            </a:r>
            <a:r>
              <a:rPr lang="en-US" dirty="0" smtClean="0"/>
              <a:t>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2077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-250373"/>
            <a:ext cx="10399606" cy="73369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Contact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Alba: 0031 642643495</a:t>
            </a:r>
          </a:p>
          <a:p>
            <a:r>
              <a:rPr lang="en-US" dirty="0" err="1" smtClean="0"/>
              <a:t>Lisanne</a:t>
            </a:r>
            <a:r>
              <a:rPr lang="en-US" dirty="0" smtClean="0"/>
              <a:t>: 0031 625021431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2077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860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404" y="5176837"/>
            <a:ext cx="2518596" cy="168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980" y="1981200"/>
            <a:ext cx="2088836" cy="1394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5176836"/>
            <a:ext cx="2586804" cy="17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3549725"/>
            <a:ext cx="3200400" cy="1627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1" y="5011330"/>
            <a:ext cx="2819400" cy="1883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11" y="5011329"/>
            <a:ext cx="1511191" cy="1883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412" y="1630262"/>
            <a:ext cx="1781746" cy="2057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660742"/>
            <a:ext cx="3229563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1714500"/>
            <a:ext cx="3092938" cy="2106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738" y="3352800"/>
            <a:ext cx="3287590" cy="183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4328" y="3352800"/>
            <a:ext cx="2862310" cy="1823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0"/>
            <a:ext cx="43815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0" y="0"/>
            <a:ext cx="24765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5012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-250373"/>
            <a:ext cx="10399606" cy="73369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Old </a:t>
            </a:r>
            <a:r>
              <a:rPr lang="en-US" dirty="0" smtClean="0"/>
              <a:t>City </a:t>
            </a:r>
            <a:r>
              <a:rPr lang="en-US" dirty="0" err="1" smtClean="0"/>
              <a:t>Esma</a:t>
            </a:r>
            <a:r>
              <a:rPr lang="en-US" dirty="0" smtClean="0"/>
              <a:t> Hostel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Restaurant/Bar, Safety </a:t>
            </a:r>
            <a:r>
              <a:rPr lang="en-US" dirty="0"/>
              <a:t>deposit box</a:t>
            </a:r>
            <a:r>
              <a:rPr lang="en-US" dirty="0" smtClean="0"/>
              <a:t>, </a:t>
            </a:r>
            <a:r>
              <a:rPr lang="en-US" dirty="0"/>
              <a:t>Luggage storage, </a:t>
            </a:r>
            <a:r>
              <a:rPr lang="en-US" dirty="0" smtClean="0"/>
              <a:t>Air </a:t>
            </a:r>
            <a:r>
              <a:rPr lang="en-US" dirty="0"/>
              <a:t>conditioning, </a:t>
            </a:r>
            <a:r>
              <a:rPr lang="en-US" dirty="0" smtClean="0"/>
              <a:t>terrace, Laundry</a:t>
            </a:r>
            <a:r>
              <a:rPr lang="en-US" dirty="0"/>
              <a:t>, Dry cleaning, Currency exchange, </a:t>
            </a:r>
            <a:r>
              <a:rPr lang="en-US" dirty="0" smtClean="0"/>
              <a:t>Bicycle </a:t>
            </a:r>
            <a:r>
              <a:rPr lang="en-US" dirty="0"/>
              <a:t>rental, </a:t>
            </a:r>
            <a:r>
              <a:rPr lang="en-US" dirty="0" smtClean="0"/>
              <a:t>ATM, </a:t>
            </a:r>
            <a:r>
              <a:rPr lang="en-US" dirty="0"/>
              <a:t>free WIFI, Linen included, Hairdryer for hire</a:t>
            </a:r>
          </a:p>
          <a:p>
            <a:r>
              <a:rPr lang="en-US" dirty="0" err="1" smtClean="0"/>
              <a:t>Breng</a:t>
            </a:r>
            <a:r>
              <a:rPr lang="en-US" dirty="0" smtClean="0"/>
              <a:t> </a:t>
            </a:r>
            <a:r>
              <a:rPr lang="en-US" dirty="0" err="1" smtClean="0"/>
              <a:t>handdoeken</a:t>
            </a:r>
            <a:r>
              <a:rPr lang="en-US" dirty="0" smtClean="0"/>
              <a:t> </a:t>
            </a:r>
            <a:r>
              <a:rPr lang="en-US" dirty="0" err="1" smtClean="0"/>
              <a:t>mee</a:t>
            </a:r>
            <a:r>
              <a:rPr lang="en-US" dirty="0" smtClean="0"/>
              <a:t>!</a:t>
            </a:r>
            <a:endParaRPr lang="en-US" dirty="0"/>
          </a:p>
        </p:txBody>
      </p:sp>
      <p:pic>
        <p:nvPicPr>
          <p:cNvPr id="5" name="Picture 2" descr="http://www.onlineephesustravel.com/istanbulhotels/oldcityesmahotel4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337" y="4823928"/>
            <a:ext cx="3197663" cy="2129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q-ec.bstatic.com/images/hotel/max300/115/1156277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3900" y="4823928"/>
            <a:ext cx="28575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29" t="27182" r="7077" b="18255"/>
          <a:stretch/>
        </p:blipFill>
        <p:spPr bwMode="auto">
          <a:xfrm>
            <a:off x="5029200" y="4103394"/>
            <a:ext cx="4417384" cy="2754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2077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-250373"/>
            <a:ext cx="10399606" cy="73369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Programma</a:t>
            </a:r>
            <a:r>
              <a:rPr lang="en-US" dirty="0" smtClean="0"/>
              <a:t> Istanbul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5806360"/>
              </p:ext>
            </p:extLst>
          </p:nvPr>
        </p:nvGraphicFramePr>
        <p:xfrm>
          <a:off x="533400" y="1295400"/>
          <a:ext cx="8001000" cy="4905667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1371600"/>
                <a:gridCol w="6629400"/>
              </a:tblGrid>
              <a:tr h="22921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800" b="1" dirty="0">
                          <a:effectLst/>
                          <a:latin typeface="Arial"/>
                          <a:ea typeface="Times New Roman"/>
                        </a:rPr>
                        <a:t>Datum</a:t>
                      </a:r>
                      <a:endParaRPr lang="en-US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800" b="1">
                          <a:effectLst/>
                          <a:latin typeface="Arial"/>
                          <a:ea typeface="Times New Roman"/>
                        </a:rPr>
                        <a:t>Activiteit</a:t>
                      </a:r>
                      <a:endParaRPr lang="en-U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68765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800" dirty="0" smtClean="0">
                          <a:effectLst/>
                          <a:latin typeface="Arial"/>
                          <a:ea typeface="Times New Roman"/>
                        </a:rPr>
                        <a:t>Ma </a:t>
                      </a:r>
                      <a:r>
                        <a:rPr lang="nl-NL" sz="1800" dirty="0">
                          <a:effectLst/>
                          <a:latin typeface="Arial"/>
                          <a:ea typeface="Times New Roman"/>
                        </a:rPr>
                        <a:t>22 april</a:t>
                      </a:r>
                      <a:endParaRPr lang="en-US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  <a:latin typeface="Arial"/>
                          <a:ea typeface="Times New Roman"/>
                        </a:rPr>
                        <a:t>Ochtend: excursie Nederlands Instituut in Turkije</a:t>
                      </a:r>
                      <a:endParaRPr lang="en-US" sz="18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  <a:latin typeface="Arial"/>
                          <a:ea typeface="Times New Roman"/>
                        </a:rPr>
                        <a:t>Middag: stad verkennen</a:t>
                      </a:r>
                      <a:endParaRPr lang="en-US" sz="18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  <a:latin typeface="Arial"/>
                          <a:ea typeface="Times New Roman"/>
                        </a:rPr>
                        <a:t>Avond: dinner</a:t>
                      </a:r>
                      <a:endParaRPr lang="en-US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68765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  <a:latin typeface="Arial"/>
                          <a:ea typeface="Times New Roman"/>
                        </a:rPr>
                        <a:t>Di </a:t>
                      </a:r>
                      <a:r>
                        <a:rPr lang="en-GB" sz="1800" dirty="0">
                          <a:effectLst/>
                          <a:latin typeface="Arial"/>
                          <a:ea typeface="Times New Roman"/>
                        </a:rPr>
                        <a:t>23 </a:t>
                      </a:r>
                      <a:r>
                        <a:rPr lang="en-GB" sz="1800" dirty="0" err="1">
                          <a:effectLst/>
                          <a:latin typeface="Arial"/>
                          <a:ea typeface="Times New Roman"/>
                        </a:rPr>
                        <a:t>april</a:t>
                      </a:r>
                      <a:endParaRPr lang="en-US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  <a:latin typeface="Arial"/>
                          <a:ea typeface="Times New Roman"/>
                        </a:rPr>
                        <a:t>Nationale feestdag (</a:t>
                      </a:r>
                      <a:r>
                        <a:rPr lang="nl-NL" sz="18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Feest van de kinderen</a:t>
                      </a:r>
                      <a:r>
                        <a:rPr lang="nl-NL" sz="1800" dirty="0">
                          <a:effectLst/>
                          <a:latin typeface="Arial"/>
                          <a:ea typeface="Times New Roman"/>
                        </a:rPr>
                        <a:t>)</a:t>
                      </a:r>
                      <a:endParaRPr lang="en-US" sz="18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  <a:latin typeface="Arial"/>
                          <a:ea typeface="Times New Roman"/>
                        </a:rPr>
                        <a:t>Ochtend: stad verkennen</a:t>
                      </a:r>
                      <a:endParaRPr lang="en-US" sz="18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  <a:latin typeface="Arial"/>
                          <a:ea typeface="Times New Roman"/>
                        </a:rPr>
                        <a:t>Middag: vrij</a:t>
                      </a:r>
                      <a:endParaRPr lang="en-US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5843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800" dirty="0" smtClean="0">
                          <a:effectLst/>
                          <a:latin typeface="Arial"/>
                          <a:ea typeface="Times New Roman"/>
                        </a:rPr>
                        <a:t>Wo </a:t>
                      </a:r>
                      <a:r>
                        <a:rPr lang="nl-NL" sz="1800" dirty="0">
                          <a:effectLst/>
                          <a:latin typeface="Arial"/>
                          <a:ea typeface="Times New Roman"/>
                        </a:rPr>
                        <a:t>24 april</a:t>
                      </a:r>
                      <a:endParaRPr lang="en-US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  <a:latin typeface="Arial"/>
                          <a:ea typeface="Times New Roman"/>
                        </a:rPr>
                        <a:t>Ochtend en middag: excursie </a:t>
                      </a:r>
                      <a:r>
                        <a:rPr lang="nl-NL" sz="1800" dirty="0" err="1">
                          <a:effectLst/>
                          <a:latin typeface="Arial"/>
                          <a:ea typeface="Times New Roman"/>
                        </a:rPr>
                        <a:t>Sabanci</a:t>
                      </a:r>
                      <a:r>
                        <a:rPr lang="nl-NL" sz="1800" dirty="0">
                          <a:effectLst/>
                          <a:latin typeface="Arial"/>
                          <a:ea typeface="Times New Roman"/>
                        </a:rPr>
                        <a:t> </a:t>
                      </a:r>
                      <a:r>
                        <a:rPr lang="nl-NL" sz="1800" dirty="0" smtClean="0">
                          <a:effectLst/>
                          <a:latin typeface="Arial"/>
                          <a:ea typeface="Times New Roman"/>
                        </a:rPr>
                        <a:t>University (Chemistry &amp; </a:t>
                      </a:r>
                      <a:r>
                        <a:rPr lang="nl-NL" sz="1800" dirty="0" err="1">
                          <a:effectLst/>
                          <a:latin typeface="Arial"/>
                          <a:ea typeface="Times New Roman"/>
                        </a:rPr>
                        <a:t>Molecular</a:t>
                      </a:r>
                      <a:r>
                        <a:rPr lang="nl-NL" sz="1800" dirty="0">
                          <a:effectLst/>
                          <a:latin typeface="Arial"/>
                          <a:ea typeface="Times New Roman"/>
                        </a:rPr>
                        <a:t> </a:t>
                      </a:r>
                      <a:r>
                        <a:rPr lang="nl-NL" sz="1800" dirty="0" err="1">
                          <a:effectLst/>
                          <a:latin typeface="Arial"/>
                          <a:ea typeface="Times New Roman"/>
                        </a:rPr>
                        <a:t>Biology</a:t>
                      </a:r>
                      <a:r>
                        <a:rPr lang="nl-NL" sz="1800" dirty="0">
                          <a:effectLst/>
                          <a:latin typeface="Arial"/>
                          <a:ea typeface="Times New Roman"/>
                        </a:rPr>
                        <a:t>)</a:t>
                      </a:r>
                      <a:endParaRPr lang="en-US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2921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800" dirty="0" smtClean="0">
                          <a:effectLst/>
                          <a:latin typeface="Arial"/>
                          <a:ea typeface="Times New Roman"/>
                        </a:rPr>
                        <a:t>Do </a:t>
                      </a:r>
                      <a:r>
                        <a:rPr lang="nl-NL" sz="1800" dirty="0">
                          <a:effectLst/>
                          <a:latin typeface="Arial"/>
                          <a:ea typeface="Times New Roman"/>
                        </a:rPr>
                        <a:t>25 april</a:t>
                      </a:r>
                      <a:endParaRPr lang="en-US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  <a:latin typeface="Arial"/>
                          <a:ea typeface="Times New Roman"/>
                        </a:rPr>
                        <a:t>Nog niet </a:t>
                      </a:r>
                      <a:r>
                        <a:rPr lang="nl-NL" sz="1800" dirty="0" smtClean="0">
                          <a:effectLst/>
                          <a:latin typeface="Arial"/>
                          <a:ea typeface="Times New Roman"/>
                        </a:rPr>
                        <a:t>bekend</a:t>
                      </a:r>
                      <a:endParaRPr lang="en-US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91687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800" dirty="0" smtClean="0">
                          <a:effectLst/>
                          <a:latin typeface="Arial"/>
                          <a:ea typeface="Times New Roman"/>
                        </a:rPr>
                        <a:t>Vr </a:t>
                      </a:r>
                      <a:r>
                        <a:rPr lang="nl-NL" sz="1800" dirty="0">
                          <a:effectLst/>
                          <a:latin typeface="Arial"/>
                          <a:ea typeface="Times New Roman"/>
                        </a:rPr>
                        <a:t>26 april</a:t>
                      </a:r>
                      <a:endParaRPr lang="en-US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 err="1">
                          <a:effectLst/>
                          <a:latin typeface="Arial"/>
                          <a:ea typeface="Times New Roman"/>
                        </a:rPr>
                        <a:t>Ochtend</a:t>
                      </a:r>
                      <a:r>
                        <a:rPr lang="en-GB" sz="1800" dirty="0">
                          <a:effectLst/>
                          <a:latin typeface="Arial"/>
                          <a:ea typeface="Times New Roman"/>
                        </a:rPr>
                        <a:t>: </a:t>
                      </a:r>
                      <a:r>
                        <a:rPr lang="en-GB" sz="1800" dirty="0" err="1">
                          <a:effectLst/>
                          <a:latin typeface="Arial"/>
                          <a:ea typeface="Times New Roman"/>
                        </a:rPr>
                        <a:t>excursie</a:t>
                      </a:r>
                      <a:r>
                        <a:rPr lang="en-GB" sz="1800" dirty="0">
                          <a:effectLst/>
                          <a:latin typeface="Arial"/>
                          <a:ea typeface="Times New Roman"/>
                        </a:rPr>
                        <a:t> Istanbul Technical </a:t>
                      </a:r>
                      <a:r>
                        <a:rPr lang="en-GB" sz="1800" dirty="0" smtClean="0">
                          <a:effectLst/>
                          <a:latin typeface="Arial"/>
                          <a:ea typeface="Times New Roman"/>
                        </a:rPr>
                        <a:t>University</a:t>
                      </a:r>
                      <a:r>
                        <a:rPr lang="en-GB" sz="1800" baseline="0" dirty="0" smtClean="0">
                          <a:effectLst/>
                          <a:latin typeface="Arial"/>
                          <a:ea typeface="Times New Roman"/>
                        </a:rPr>
                        <a:t> </a:t>
                      </a:r>
                      <a:r>
                        <a:rPr lang="en-GB" sz="1800" dirty="0" smtClean="0">
                          <a:effectLst/>
                          <a:latin typeface="Arial"/>
                          <a:ea typeface="Times New Roman"/>
                        </a:rPr>
                        <a:t>(Molecular </a:t>
                      </a:r>
                      <a:r>
                        <a:rPr lang="en-GB" sz="1800" dirty="0">
                          <a:effectLst/>
                          <a:latin typeface="Arial"/>
                          <a:ea typeface="Times New Roman"/>
                        </a:rPr>
                        <a:t>biology &amp; genetics department)</a:t>
                      </a:r>
                      <a:endParaRPr lang="en-US" sz="18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  <a:latin typeface="Arial"/>
                          <a:ea typeface="Times New Roman"/>
                        </a:rPr>
                        <a:t>Middag: vrij</a:t>
                      </a:r>
                      <a:endParaRPr lang="en-US" sz="18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  <a:latin typeface="Arial"/>
                          <a:ea typeface="Times New Roman"/>
                        </a:rPr>
                        <a:t>Avond: </a:t>
                      </a:r>
                      <a:r>
                        <a:rPr lang="nl-NL" sz="1800" dirty="0" err="1">
                          <a:effectLst/>
                          <a:latin typeface="Arial"/>
                          <a:ea typeface="Times New Roman"/>
                        </a:rPr>
                        <a:t>dinner</a:t>
                      </a:r>
                      <a:r>
                        <a:rPr lang="nl-NL" sz="1800" dirty="0">
                          <a:effectLst/>
                          <a:latin typeface="Arial"/>
                          <a:ea typeface="Times New Roman"/>
                        </a:rPr>
                        <a:t> </a:t>
                      </a:r>
                      <a:r>
                        <a:rPr lang="nl-NL" sz="1800" dirty="0" err="1">
                          <a:effectLst/>
                          <a:latin typeface="Arial"/>
                          <a:ea typeface="Times New Roman"/>
                        </a:rPr>
                        <a:t>and</a:t>
                      </a:r>
                      <a:r>
                        <a:rPr lang="nl-NL" sz="1800" dirty="0">
                          <a:effectLst/>
                          <a:latin typeface="Arial"/>
                          <a:ea typeface="Times New Roman"/>
                        </a:rPr>
                        <a:t> drinks met ITU Student Club</a:t>
                      </a:r>
                      <a:endParaRPr lang="en-US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4224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800" dirty="0" smtClean="0">
                          <a:effectLst/>
                          <a:latin typeface="Arial"/>
                          <a:ea typeface="Times New Roman"/>
                        </a:rPr>
                        <a:t>Za </a:t>
                      </a:r>
                      <a:r>
                        <a:rPr lang="nl-NL" sz="1800" dirty="0">
                          <a:effectLst/>
                          <a:latin typeface="Arial"/>
                          <a:ea typeface="Times New Roman"/>
                        </a:rPr>
                        <a:t>27 april</a:t>
                      </a:r>
                      <a:endParaRPr lang="en-US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  <a:latin typeface="Arial"/>
                          <a:ea typeface="Times New Roman"/>
                        </a:rPr>
                        <a:t>Hele dag: excursie naar Princess islands (optioneel)</a:t>
                      </a:r>
                      <a:endParaRPr lang="en-US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1307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800" dirty="0" smtClean="0">
                          <a:effectLst/>
                          <a:latin typeface="Arial"/>
                          <a:ea typeface="Times New Roman"/>
                        </a:rPr>
                        <a:t>Zo </a:t>
                      </a:r>
                      <a:r>
                        <a:rPr lang="nl-NL" sz="1800" dirty="0">
                          <a:effectLst/>
                          <a:latin typeface="Arial"/>
                          <a:ea typeface="Times New Roman"/>
                        </a:rPr>
                        <a:t>28 april</a:t>
                      </a:r>
                      <a:endParaRPr lang="en-US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  <a:latin typeface="Arial"/>
                          <a:ea typeface="Times New Roman"/>
                        </a:rPr>
                        <a:t>Vrije </a:t>
                      </a:r>
                      <a:r>
                        <a:rPr lang="nl-NL" sz="1800" dirty="0" smtClean="0">
                          <a:effectLst/>
                          <a:latin typeface="Arial"/>
                          <a:ea typeface="Times New Roman"/>
                        </a:rPr>
                        <a:t>dag</a:t>
                      </a:r>
                    </a:p>
                  </a:txBody>
                  <a:tcPr marL="68580" marR="68580" marT="0" marB="0"/>
                </a:tc>
              </a:tr>
              <a:tr h="40986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  <a:latin typeface="Arial"/>
                          <a:ea typeface="Times New Roman"/>
                        </a:rPr>
                        <a:t>Ma </a:t>
                      </a:r>
                      <a:r>
                        <a:rPr lang="en-GB" sz="1800" dirty="0">
                          <a:effectLst/>
                          <a:latin typeface="Arial"/>
                          <a:ea typeface="Times New Roman"/>
                        </a:rPr>
                        <a:t>29 </a:t>
                      </a:r>
                      <a:r>
                        <a:rPr lang="en-GB" sz="1800" dirty="0" err="1">
                          <a:effectLst/>
                          <a:latin typeface="Arial"/>
                          <a:ea typeface="Times New Roman"/>
                        </a:rPr>
                        <a:t>april</a:t>
                      </a:r>
                      <a:endParaRPr lang="en-US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 err="1">
                          <a:effectLst/>
                          <a:latin typeface="Arial"/>
                          <a:ea typeface="Times New Roman"/>
                        </a:rPr>
                        <a:t>Excursie</a:t>
                      </a:r>
                      <a:r>
                        <a:rPr lang="en-GB" sz="1800" dirty="0">
                          <a:effectLst/>
                          <a:latin typeface="Arial"/>
                          <a:ea typeface="Times New Roman"/>
                        </a:rPr>
                        <a:t> </a:t>
                      </a:r>
                      <a:r>
                        <a:rPr lang="en-GB" sz="1800" dirty="0" err="1">
                          <a:effectLst/>
                          <a:latin typeface="Arial"/>
                          <a:ea typeface="Times New Roman"/>
                        </a:rPr>
                        <a:t>Bogazici</a:t>
                      </a:r>
                      <a:r>
                        <a:rPr lang="en-GB" sz="1800" dirty="0">
                          <a:effectLst/>
                          <a:latin typeface="Arial"/>
                          <a:ea typeface="Times New Roman"/>
                        </a:rPr>
                        <a:t> University (Chemistry department)</a:t>
                      </a:r>
                      <a:endParaRPr lang="en-US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2077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1286" y="-264887"/>
            <a:ext cx="10399606" cy="73369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Maandag</a:t>
            </a:r>
            <a:r>
              <a:rPr lang="en-US" dirty="0" smtClean="0"/>
              <a:t> 22 </a:t>
            </a:r>
            <a:r>
              <a:rPr lang="en-US" dirty="0" err="1" smtClean="0"/>
              <a:t>april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fontAlgn="t">
              <a:buNone/>
            </a:pPr>
            <a:r>
              <a:rPr lang="nl-NL" dirty="0" smtClean="0"/>
              <a:t>Ochtend</a:t>
            </a:r>
            <a:r>
              <a:rPr lang="nl-NL" dirty="0"/>
              <a:t>: excursie Nederlands Instituut in </a:t>
            </a:r>
            <a:r>
              <a:rPr lang="nl-NL" dirty="0" smtClean="0"/>
              <a:t>Turkije</a:t>
            </a:r>
            <a:endParaRPr lang="en-US" dirty="0"/>
          </a:p>
          <a:p>
            <a:pPr marL="0" indent="0" fontAlgn="t">
              <a:buNone/>
            </a:pPr>
            <a:endParaRPr lang="nl-NL" dirty="0" smtClean="0"/>
          </a:p>
          <a:p>
            <a:pPr marL="0" indent="0" fontAlgn="t">
              <a:buNone/>
            </a:pPr>
            <a:r>
              <a:rPr lang="nl-NL" dirty="0" smtClean="0"/>
              <a:t>Middag</a:t>
            </a:r>
            <a:r>
              <a:rPr lang="nl-NL" dirty="0"/>
              <a:t>: stad verkennen</a:t>
            </a:r>
            <a:endParaRPr lang="en-US" dirty="0"/>
          </a:p>
          <a:p>
            <a:pPr marL="0" indent="0" fontAlgn="t">
              <a:buNone/>
            </a:pPr>
            <a:endParaRPr lang="nl-NL" dirty="0" smtClean="0"/>
          </a:p>
          <a:p>
            <a:pPr marL="0" indent="0" fontAlgn="t">
              <a:buNone/>
            </a:pPr>
            <a:r>
              <a:rPr lang="nl-NL" dirty="0" smtClean="0"/>
              <a:t>Avond</a:t>
            </a:r>
            <a:r>
              <a:rPr lang="nl-NL" dirty="0"/>
              <a:t>: </a:t>
            </a:r>
            <a:r>
              <a:rPr lang="nl-NL" dirty="0" smtClean="0"/>
              <a:t>diner</a:t>
            </a:r>
            <a:endParaRPr lang="en-US" dirty="0"/>
          </a:p>
        </p:txBody>
      </p:sp>
      <p:pic>
        <p:nvPicPr>
          <p:cNvPr id="1026" name="Picture 2" descr="https://encrypted-tbn1.gstatic.com/images?q=tbn:ANd9GcStm4pnXBDZ2Iyxxzx0jEfR-nmCDXEldbaHDm70igUsCOK-sIs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" y="5395821"/>
            <a:ext cx="6162675" cy="146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4.bp.blogspot.com/-fMZEdseIRLY/T8jWO6CSGHI/AAAAAAAAVvE/kiy350ssSpk/s1600/hagia-sophi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237659"/>
            <a:ext cx="3077029" cy="2620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9341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-250373"/>
            <a:ext cx="10399606" cy="73369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Dinsdag</a:t>
            </a:r>
            <a:r>
              <a:rPr lang="en-US" dirty="0" smtClean="0"/>
              <a:t> 23 </a:t>
            </a:r>
            <a:r>
              <a:rPr lang="en-US" dirty="0" err="1" smtClean="0"/>
              <a:t>april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>
                <a:latin typeface="Arial"/>
                <a:ea typeface="Times New Roman"/>
              </a:rPr>
              <a:t>Nationale feestdag (</a:t>
            </a:r>
            <a:r>
              <a:rPr lang="nl-NL" dirty="0">
                <a:solidFill>
                  <a:srgbClr val="000000"/>
                </a:solidFill>
                <a:latin typeface="Arial"/>
                <a:ea typeface="Times New Roman"/>
              </a:rPr>
              <a:t>Feest van de kinderen</a:t>
            </a:r>
            <a:r>
              <a:rPr lang="nl-NL" dirty="0">
                <a:latin typeface="Arial"/>
                <a:ea typeface="Times New Roman"/>
              </a:rPr>
              <a:t>)</a:t>
            </a:r>
            <a:endParaRPr lang="en-US" dirty="0">
              <a:latin typeface="Times New Roman"/>
              <a:ea typeface="Times New Roman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>
                <a:latin typeface="Arial"/>
                <a:ea typeface="Times New Roman"/>
              </a:rPr>
              <a:t>Ochtend: stad verkennen</a:t>
            </a:r>
            <a:endParaRPr lang="en-US" dirty="0">
              <a:latin typeface="Times New Roman"/>
              <a:ea typeface="Times New Roman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>
                <a:latin typeface="Arial"/>
                <a:ea typeface="Times New Roman"/>
              </a:rPr>
              <a:t>Middag: vrij</a:t>
            </a:r>
            <a:endParaRPr lang="en-US" dirty="0">
              <a:latin typeface="Times New Roman"/>
              <a:ea typeface="Times New Roman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076" name="Picture 4" descr="http://upload.wikimedia.org/wikipedia/commons/thumb/e/e4/Istambul_and_Bosporus_big.jpg/249px-Istambul_and_Bosporus_bi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95749"/>
            <a:ext cx="2371725" cy="2762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upload.wikimedia.org/wikipedia/commons/b/b8/Bosphoru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725" y="4095749"/>
            <a:ext cx="7077075" cy="297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251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-250373"/>
            <a:ext cx="10399606" cy="73369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Woensdag</a:t>
            </a:r>
            <a:r>
              <a:rPr lang="en-US" dirty="0" smtClean="0"/>
              <a:t> 24 </a:t>
            </a:r>
            <a:r>
              <a:rPr lang="en-US" dirty="0" err="1" smtClean="0"/>
              <a:t>april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>
                <a:latin typeface="Arial"/>
                <a:ea typeface="Times New Roman"/>
              </a:rPr>
              <a:t>Ochtend en middag: </a:t>
            </a:r>
            <a:endParaRPr lang="nl-NL" dirty="0" smtClean="0">
              <a:latin typeface="Arial"/>
              <a:ea typeface="Times New Roman"/>
            </a:endParaRPr>
          </a:p>
          <a:p>
            <a:pPr marL="0" indent="0">
              <a:buNone/>
            </a:pPr>
            <a:r>
              <a:rPr lang="nl-NL" dirty="0" smtClean="0">
                <a:latin typeface="Arial"/>
                <a:ea typeface="Times New Roman"/>
              </a:rPr>
              <a:t>excursie </a:t>
            </a:r>
            <a:r>
              <a:rPr lang="nl-NL" dirty="0">
                <a:latin typeface="Arial"/>
                <a:ea typeface="Times New Roman"/>
              </a:rPr>
              <a:t>Sabanci University (Chemistry &amp; Molecular Biology)</a:t>
            </a:r>
            <a:endParaRPr lang="en-US" dirty="0">
              <a:latin typeface="Times New Roman"/>
              <a:ea typeface="Times New Roman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2" descr="https://encrypted-tbn2.gstatic.com/images?q=tbn:ANd9GcSH-pckbVjAijLitGbCeHT578qVwYkXGFOIldziS5UQ_Kzg3Zt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36924"/>
            <a:ext cx="4035425" cy="1721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www.koray.com/nanotec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446516"/>
            <a:ext cx="5105400" cy="3407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4857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-250373"/>
            <a:ext cx="10399606" cy="73369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Donderdag</a:t>
            </a:r>
            <a:r>
              <a:rPr lang="en-US" dirty="0" smtClean="0"/>
              <a:t> 25 </a:t>
            </a:r>
            <a:r>
              <a:rPr lang="en-US" dirty="0" err="1" smtClean="0"/>
              <a:t>april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fontAlgn="t">
              <a:buNone/>
            </a:pPr>
            <a:r>
              <a:rPr lang="nl-NL" dirty="0" smtClean="0"/>
              <a:t>Nog </a:t>
            </a:r>
            <a:r>
              <a:rPr lang="nl-NL" dirty="0"/>
              <a:t>niet bekend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4220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-250373"/>
            <a:ext cx="10399606" cy="73369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Vrijdag</a:t>
            </a:r>
            <a:r>
              <a:rPr lang="en-US" dirty="0" smtClean="0"/>
              <a:t> 26 </a:t>
            </a:r>
            <a:r>
              <a:rPr lang="en-US" dirty="0" err="1" smtClean="0"/>
              <a:t>april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dirty="0" err="1">
                <a:latin typeface="Arial"/>
                <a:ea typeface="Times New Roman"/>
              </a:rPr>
              <a:t>Ochtend</a:t>
            </a:r>
            <a:r>
              <a:rPr lang="en-GB" sz="2800" dirty="0">
                <a:latin typeface="Arial"/>
                <a:ea typeface="Times New Roman"/>
              </a:rPr>
              <a:t>: </a:t>
            </a:r>
            <a:r>
              <a:rPr lang="en-GB" sz="2800" dirty="0" err="1">
                <a:latin typeface="Arial"/>
                <a:ea typeface="Times New Roman"/>
              </a:rPr>
              <a:t>excursie</a:t>
            </a:r>
            <a:r>
              <a:rPr lang="en-GB" sz="2800" dirty="0">
                <a:latin typeface="Arial"/>
                <a:ea typeface="Times New Roman"/>
              </a:rPr>
              <a:t> Istanbul Technical University (Molecular biology &amp; genetics department)</a:t>
            </a:r>
            <a:endParaRPr lang="en-US" sz="2800" dirty="0">
              <a:latin typeface="Times New Roman"/>
              <a:ea typeface="Times New Roman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800" dirty="0">
                <a:latin typeface="Arial"/>
                <a:ea typeface="Times New Roman"/>
              </a:rPr>
              <a:t>Middag: vrij</a:t>
            </a:r>
            <a:endParaRPr lang="en-US" sz="2800" dirty="0">
              <a:latin typeface="Times New Roman"/>
              <a:ea typeface="Times New Roman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800" dirty="0">
                <a:latin typeface="Arial"/>
                <a:ea typeface="Times New Roman"/>
              </a:rPr>
              <a:t>Avond: dinner and drinks  </a:t>
            </a:r>
            <a:r>
              <a:rPr lang="nl-NL" sz="2800" dirty="0" smtClean="0">
                <a:latin typeface="Arial"/>
                <a:ea typeface="Times New Roman"/>
              </a:rPr>
              <a:t>with </a:t>
            </a:r>
            <a:r>
              <a:rPr lang="nl-NL" sz="2800" dirty="0">
                <a:latin typeface="Arial"/>
                <a:ea typeface="Times New Roman"/>
              </a:rPr>
              <a:t>ITU Student Club</a:t>
            </a:r>
            <a:endParaRPr lang="en-US" sz="2800" dirty="0">
              <a:latin typeface="Times New Roman"/>
              <a:ea typeface="Times New Roman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122" name="Picture 2" descr="https://encrypted-tbn2.gstatic.com/images?q=tbn:ANd9GcTnsBnTqn8EAO9SCGcN94wJejZYNUEb11SnsJ23R9gJQKhB-2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56599"/>
            <a:ext cx="2133600" cy="2901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mladiinfo.com/wp-content/uploads/2011/02/istanbul_technical_university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956599"/>
            <a:ext cx="4267200" cy="2901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www.mladiinfo.com/wp-content/uploads/2011/02/istanbul_technical_university_log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599" y="3956599"/>
            <a:ext cx="4347045" cy="2901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4220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711</TotalTime>
  <Words>642</Words>
  <Application>Microsoft Office PowerPoint</Application>
  <PresentationFormat>On-screen Show (4:3)</PresentationFormat>
  <Paragraphs>127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Praktische zaken</vt:lpstr>
      <vt:lpstr>Heenreis</vt:lpstr>
      <vt:lpstr>Old City Esma Hostel</vt:lpstr>
      <vt:lpstr>Programma Istanbul</vt:lpstr>
      <vt:lpstr>Maandag 22 april</vt:lpstr>
      <vt:lpstr>Dinsdag 23 april</vt:lpstr>
      <vt:lpstr>Woensdag 24 april</vt:lpstr>
      <vt:lpstr>Donderdag 25 april</vt:lpstr>
      <vt:lpstr>Vrijdag 26 april</vt:lpstr>
      <vt:lpstr>Zaterdag 27 april</vt:lpstr>
      <vt:lpstr>Zondag 28 april</vt:lpstr>
      <vt:lpstr>Maandag 29 april</vt:lpstr>
      <vt:lpstr>Dinsdag 30 april</vt:lpstr>
      <vt:lpstr>Ankyra Hotel</vt:lpstr>
      <vt:lpstr>Programma Ankara</vt:lpstr>
      <vt:lpstr>Woensdag 1 mei</vt:lpstr>
      <vt:lpstr>Donderdag 2 mei</vt:lpstr>
      <vt:lpstr>Vrijdag 3 mei</vt:lpstr>
      <vt:lpstr>Terugreis </vt:lpstr>
      <vt:lpstr>Tips</vt:lpstr>
      <vt:lpstr>Opmerkingen</vt:lpstr>
      <vt:lpstr>Contact </vt:lpstr>
      <vt:lpstr> </vt:lpstr>
    </vt:vector>
  </TitlesOfParts>
  <Company>CnCZ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Lisanne Spilgies</dc:creator>
  <cp:lastModifiedBy>Lisanne Spilgies</cp:lastModifiedBy>
  <cp:revision>27</cp:revision>
  <dcterms:created xsi:type="dcterms:W3CDTF">2013-03-25T11:12:52Z</dcterms:created>
  <dcterms:modified xsi:type="dcterms:W3CDTF">2013-04-02T10:38:38Z</dcterms:modified>
</cp:coreProperties>
</file>