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9" r:id="rId3"/>
    <p:sldId id="258" r:id="rId4"/>
    <p:sldId id="273" r:id="rId5"/>
    <p:sldId id="257" r:id="rId6"/>
    <p:sldId id="262" r:id="rId7"/>
    <p:sldId id="265" r:id="rId8"/>
    <p:sldId id="270" r:id="rId9"/>
    <p:sldId id="271" r:id="rId10"/>
    <p:sldId id="266" r:id="rId11"/>
    <p:sldId id="267" r:id="rId12"/>
    <p:sldId id="260" r:id="rId13"/>
    <p:sldId id="261" r:id="rId14"/>
    <p:sldId id="272"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2238" autoAdjust="0"/>
  </p:normalViewPr>
  <p:slideViewPr>
    <p:cSldViewPr>
      <p:cViewPr varScale="1">
        <p:scale>
          <a:sx n="60" d="100"/>
          <a:sy n="60" d="100"/>
        </p:scale>
        <p:origin x="-1656" y="-84"/>
      </p:cViewPr>
      <p:guideLst>
        <p:guide orient="horz" pos="2160"/>
        <p:guide pos="2880"/>
      </p:guideLst>
    </p:cSldViewPr>
  </p:slideViewPr>
  <p:outlineViewPr>
    <p:cViewPr>
      <p:scale>
        <a:sx n="33" d="100"/>
        <a:sy n="33" d="100"/>
      </p:scale>
      <p:origin x="0" y="37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CBB2D5-5896-473E-9EF5-179099FFF11B}" type="datetimeFigureOut">
              <a:rPr lang="en-US" smtClean="0"/>
              <a:t>02-Apr-13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245FC-8122-4D08-875A-E04D35A3DB11}" type="slidenum">
              <a:rPr lang="en-US" smtClean="0"/>
              <a:t>‹#›</a:t>
            </a:fld>
            <a:endParaRPr lang="en-US" dirty="0"/>
          </a:p>
        </p:txBody>
      </p:sp>
    </p:spTree>
    <p:extLst>
      <p:ext uri="{BB962C8B-B14F-4D97-AF65-F5344CB8AC3E}">
        <p14:creationId xmlns:p14="http://schemas.microsoft.com/office/powerpoint/2010/main" val="163043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Saucer"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en.wikipedia.org/wiki/Fortune-tellin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Env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245FC-8122-4D08-875A-E04D35A3DB11}" type="slidenum">
              <a:rPr lang="en-US" smtClean="0"/>
              <a:t>1</a:t>
            </a:fld>
            <a:endParaRPr lang="en-US" dirty="0"/>
          </a:p>
        </p:txBody>
      </p:sp>
    </p:spTree>
    <p:extLst>
      <p:ext uri="{BB962C8B-B14F-4D97-AF65-F5344CB8AC3E}">
        <p14:creationId xmlns:p14="http://schemas.microsoft.com/office/powerpoint/2010/main" val="914698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Hospitality plays a great part in Turkish culture and traces its roots to the nomadic origins of Turkish people. In those days it was very important to be kind to strangers and offer them food and shelter because often their survival would depend on it. This aspect of Turkish culture is visible today across Turkey where it is not unusual for visitors to be offered food and beverages from shop owners in the bazaar, or even to be offered shelter for three nights in the homes of rural Turkish villagers</a:t>
            </a:r>
            <a:r>
              <a:rPr lang="tr-TR" dirty="0" smtClean="0"/>
              <a:t>.</a:t>
            </a:r>
            <a:endParaRPr lang="en-US" dirty="0" smtClean="0"/>
          </a:p>
        </p:txBody>
      </p:sp>
      <p:sp>
        <p:nvSpPr>
          <p:cNvPr id="4" name="Slide Number Placeholder 3"/>
          <p:cNvSpPr>
            <a:spLocks noGrp="1"/>
          </p:cNvSpPr>
          <p:nvPr>
            <p:ph type="sldNum" sz="quarter" idx="10"/>
          </p:nvPr>
        </p:nvSpPr>
        <p:spPr/>
        <p:txBody>
          <a:bodyPr/>
          <a:lstStyle/>
          <a:p>
            <a:fld id="{058245FC-8122-4D08-875A-E04D35A3DB11}" type="slidenum">
              <a:rPr lang="en-US" smtClean="0"/>
              <a:t>10</a:t>
            </a:fld>
            <a:endParaRPr lang="en-US" dirty="0"/>
          </a:p>
        </p:txBody>
      </p:sp>
    </p:spTree>
    <p:extLst>
      <p:ext uri="{BB962C8B-B14F-4D97-AF65-F5344CB8AC3E}">
        <p14:creationId xmlns:p14="http://schemas.microsoft.com/office/powerpoint/2010/main" val="1177210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question that Turkish society is one in which elders are revered -- this difference was glaringly obvious to my elderly guests, although all of my guests noticed this difference. For example, one of my elder friends walked with a cane. She was just amazed at how people, young and old, flew up out of their seats when she boarded a tram or a bus to ensure that she had a seat. Reflecting on her month's stay, she commented that she had never been treated so well in her entire life -- and she was serious about that</a:t>
            </a:r>
            <a:endParaRPr lang="en-US" dirty="0"/>
          </a:p>
        </p:txBody>
      </p:sp>
      <p:sp>
        <p:nvSpPr>
          <p:cNvPr id="4" name="Slide Number Placeholder 3"/>
          <p:cNvSpPr>
            <a:spLocks noGrp="1"/>
          </p:cNvSpPr>
          <p:nvPr>
            <p:ph type="sldNum" sz="quarter" idx="10"/>
          </p:nvPr>
        </p:nvSpPr>
        <p:spPr/>
        <p:txBody>
          <a:bodyPr/>
          <a:lstStyle/>
          <a:p>
            <a:fld id="{058245FC-8122-4D08-875A-E04D35A3DB11}" type="slidenum">
              <a:rPr lang="en-US" smtClean="0"/>
              <a:t>11</a:t>
            </a:fld>
            <a:endParaRPr lang="en-US" dirty="0"/>
          </a:p>
        </p:txBody>
      </p:sp>
    </p:spTree>
    <p:extLst>
      <p:ext uri="{BB962C8B-B14F-4D97-AF65-F5344CB8AC3E}">
        <p14:creationId xmlns:p14="http://schemas.microsoft.com/office/powerpoint/2010/main" val="129871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245FC-8122-4D08-875A-E04D35A3DB11}" type="slidenum">
              <a:rPr lang="en-US" smtClean="0"/>
              <a:t>12</a:t>
            </a:fld>
            <a:endParaRPr lang="en-US" dirty="0"/>
          </a:p>
        </p:txBody>
      </p:sp>
    </p:spTree>
    <p:extLst>
      <p:ext uri="{BB962C8B-B14F-4D97-AF65-F5344CB8AC3E}">
        <p14:creationId xmlns:p14="http://schemas.microsoft.com/office/powerpoint/2010/main" val="425377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245FC-8122-4D08-875A-E04D35A3DB11}" type="slidenum">
              <a:rPr lang="en-US" smtClean="0"/>
              <a:t>13</a:t>
            </a:fld>
            <a:endParaRPr lang="en-US" dirty="0"/>
          </a:p>
        </p:txBody>
      </p:sp>
    </p:spTree>
    <p:extLst>
      <p:ext uri="{BB962C8B-B14F-4D97-AF65-F5344CB8AC3E}">
        <p14:creationId xmlns:p14="http://schemas.microsoft.com/office/powerpoint/2010/main" val="2120098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245FC-8122-4D08-875A-E04D35A3DB11}" type="slidenum">
              <a:rPr lang="en-US" smtClean="0"/>
              <a:t>14</a:t>
            </a:fld>
            <a:endParaRPr lang="en-US" dirty="0"/>
          </a:p>
        </p:txBody>
      </p:sp>
    </p:spTree>
    <p:extLst>
      <p:ext uri="{BB962C8B-B14F-4D97-AF65-F5344CB8AC3E}">
        <p14:creationId xmlns:p14="http://schemas.microsoft.com/office/powerpoint/2010/main" val="344724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245FC-8122-4D08-875A-E04D35A3DB11}" type="slidenum">
              <a:rPr lang="en-US" smtClean="0"/>
              <a:t>15</a:t>
            </a:fld>
            <a:endParaRPr lang="en-US" dirty="0"/>
          </a:p>
        </p:txBody>
      </p:sp>
    </p:spTree>
    <p:extLst>
      <p:ext uri="{BB962C8B-B14F-4D97-AF65-F5344CB8AC3E}">
        <p14:creationId xmlns:p14="http://schemas.microsoft.com/office/powerpoint/2010/main" val="215658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245FC-8122-4D08-875A-E04D35A3DB11}" type="slidenum">
              <a:rPr lang="en-US" smtClean="0"/>
              <a:t>2</a:t>
            </a:fld>
            <a:endParaRPr lang="en-US" dirty="0"/>
          </a:p>
        </p:txBody>
      </p:sp>
    </p:spTree>
    <p:extLst>
      <p:ext uri="{BB962C8B-B14F-4D97-AF65-F5344CB8AC3E}">
        <p14:creationId xmlns:p14="http://schemas.microsoft.com/office/powerpoint/2010/main" val="139003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245FC-8122-4D08-875A-E04D35A3DB11}" type="slidenum">
              <a:rPr lang="en-US" smtClean="0"/>
              <a:t>3</a:t>
            </a:fld>
            <a:endParaRPr lang="en-US" dirty="0"/>
          </a:p>
        </p:txBody>
      </p:sp>
    </p:spTree>
    <p:extLst>
      <p:ext uri="{BB962C8B-B14F-4D97-AF65-F5344CB8AC3E}">
        <p14:creationId xmlns:p14="http://schemas.microsoft.com/office/powerpoint/2010/main" val="377561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245FC-8122-4D08-875A-E04D35A3DB11}" type="slidenum">
              <a:rPr lang="en-US" smtClean="0"/>
              <a:t>4</a:t>
            </a:fld>
            <a:endParaRPr lang="en-US" dirty="0"/>
          </a:p>
        </p:txBody>
      </p:sp>
    </p:spTree>
    <p:extLst>
      <p:ext uri="{BB962C8B-B14F-4D97-AF65-F5344CB8AC3E}">
        <p14:creationId xmlns:p14="http://schemas.microsoft.com/office/powerpoint/2010/main" val="342714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245FC-8122-4D08-875A-E04D35A3DB11}" type="slidenum">
              <a:rPr lang="en-US" smtClean="0"/>
              <a:t>5</a:t>
            </a:fld>
            <a:endParaRPr lang="en-US" dirty="0"/>
          </a:p>
        </p:txBody>
      </p:sp>
    </p:spTree>
    <p:extLst>
      <p:ext uri="{BB962C8B-B14F-4D97-AF65-F5344CB8AC3E}">
        <p14:creationId xmlns:p14="http://schemas.microsoft.com/office/powerpoint/2010/main" val="253297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245FC-8122-4D08-875A-E04D35A3DB11}" type="slidenum">
              <a:rPr lang="en-US" smtClean="0"/>
              <a:t>6</a:t>
            </a:fld>
            <a:endParaRPr lang="en-US" dirty="0"/>
          </a:p>
        </p:txBody>
      </p:sp>
    </p:spTree>
    <p:extLst>
      <p:ext uri="{BB962C8B-B14F-4D97-AF65-F5344CB8AC3E}">
        <p14:creationId xmlns:p14="http://schemas.microsoft.com/office/powerpoint/2010/main" val="223193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245FC-8122-4D08-875A-E04D35A3DB11}" type="slidenum">
              <a:rPr lang="en-US" smtClean="0"/>
              <a:t>7</a:t>
            </a:fld>
            <a:endParaRPr lang="en-US" dirty="0"/>
          </a:p>
        </p:txBody>
      </p:sp>
    </p:spTree>
    <p:extLst>
      <p:ext uri="{BB962C8B-B14F-4D97-AF65-F5344CB8AC3E}">
        <p14:creationId xmlns:p14="http://schemas.microsoft.com/office/powerpoint/2010/main" val="333011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well as an everyday beverage, Turkish coffee is also a part of the traditional Turkish wedding custom. As a prologue to marriage, the bridegroom's parents (in the lack of his father, his mother and an elderly member of his family) must visit the young girl's family to ask the hand of the bride-to-be and the blessings of her parents upon the upcoming marriage. During this meeting, the bride must prepare and serve Turkish coffee to the guests. For the groom's coffee, the bride-to-be sometimes uses salt instead of sugar to gauge his character.</a:t>
            </a:r>
          </a:p>
          <a:p>
            <a:endParaRPr lang="en-US" dirty="0" smtClean="0"/>
          </a:p>
          <a:p>
            <a:r>
              <a:rPr lang="en-US" u="none" dirty="0" smtClean="0">
                <a:solidFill>
                  <a:schemeClr val="tx1"/>
                </a:solidFill>
              </a:rPr>
              <a:t>The grounds left after drinking Turkish coffee can be used for fortune-telling. The cup is commonly turned over into the </a:t>
            </a:r>
            <a:r>
              <a:rPr lang="en-US" u="none" dirty="0" smtClean="0">
                <a:solidFill>
                  <a:schemeClr val="tx1"/>
                </a:solidFill>
                <a:hlinkClick r:id="rId3" tooltip="Saucer"/>
              </a:rPr>
              <a:t>saucer</a:t>
            </a:r>
            <a:r>
              <a:rPr lang="en-US" u="none" dirty="0" smtClean="0">
                <a:solidFill>
                  <a:schemeClr val="tx1"/>
                </a:solidFill>
              </a:rPr>
              <a:t> to cool, and then the patterns of the coffee grounds can be used for a method of </a:t>
            </a:r>
            <a:r>
              <a:rPr lang="en-US" u="none" dirty="0" smtClean="0">
                <a:solidFill>
                  <a:schemeClr val="tx1"/>
                </a:solidFill>
                <a:hlinkClick r:id="rId4" tooltip="Fortune-telling"/>
              </a:rPr>
              <a:t>fortune telling</a:t>
            </a:r>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058245FC-8122-4D08-875A-E04D35A3DB11}" type="slidenum">
              <a:rPr lang="en-US" smtClean="0"/>
              <a:t>8</a:t>
            </a:fld>
            <a:endParaRPr lang="en-US" dirty="0"/>
          </a:p>
        </p:txBody>
      </p:sp>
    </p:spTree>
    <p:extLst>
      <p:ext uri="{BB962C8B-B14F-4D97-AF65-F5344CB8AC3E}">
        <p14:creationId xmlns:p14="http://schemas.microsoft.com/office/powerpoint/2010/main" val="417215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evil eye</a:t>
            </a:r>
            <a:r>
              <a:rPr lang="en-US" dirty="0" smtClean="0"/>
              <a:t> is a look that is believed by many cultures to be able to cause injury or bad luck for the person at whom it is directed for reasons of </a:t>
            </a:r>
            <a:r>
              <a:rPr lang="en-US" dirty="0" smtClean="0">
                <a:hlinkClick r:id="rId3" tooltip="Envy"/>
              </a:rPr>
              <a:t>envy</a:t>
            </a:r>
            <a:r>
              <a:rPr lang="en-US" dirty="0" smtClean="0"/>
              <a:t> or dislike.</a:t>
            </a:r>
            <a:endParaRPr lang="en-US" dirty="0"/>
          </a:p>
        </p:txBody>
      </p:sp>
      <p:sp>
        <p:nvSpPr>
          <p:cNvPr id="4" name="Slide Number Placeholder 3"/>
          <p:cNvSpPr>
            <a:spLocks noGrp="1"/>
          </p:cNvSpPr>
          <p:nvPr>
            <p:ph type="sldNum" sz="quarter" idx="10"/>
          </p:nvPr>
        </p:nvSpPr>
        <p:spPr/>
        <p:txBody>
          <a:bodyPr/>
          <a:lstStyle/>
          <a:p>
            <a:fld id="{058245FC-8122-4D08-875A-E04D35A3DB11}" type="slidenum">
              <a:rPr lang="en-US" smtClean="0"/>
              <a:t>9</a:t>
            </a:fld>
            <a:endParaRPr lang="en-US" dirty="0"/>
          </a:p>
        </p:txBody>
      </p:sp>
    </p:spTree>
    <p:extLst>
      <p:ext uri="{BB962C8B-B14F-4D97-AF65-F5344CB8AC3E}">
        <p14:creationId xmlns:p14="http://schemas.microsoft.com/office/powerpoint/2010/main" val="105048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02-Apr-13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02-Apr-13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02-Apr-13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02-Apr-13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02-Apr-13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02-Apr-13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02-Apr-13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02-Apr-13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02-Apr-13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02-Apr-13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02-Apr-13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02-Apr-13</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Bilgehan\Photos\İstanbul Gezisi (16-19.07.2012)\DSC_05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18" y="304801"/>
            <a:ext cx="8877782"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5029200"/>
            <a:ext cx="7175351" cy="1115457"/>
          </a:xfrm>
        </p:spPr>
        <p:txBody>
          <a:bodyPr/>
          <a:lstStyle/>
          <a:p>
            <a:r>
              <a:rPr lang="tr-TR" dirty="0" smtClean="0">
                <a:solidFill>
                  <a:schemeClr val="bg1"/>
                </a:solidFill>
              </a:rPr>
              <a:t>Türkiye</a:t>
            </a:r>
            <a:endParaRPr lang="en-US" dirty="0">
              <a:solidFill>
                <a:schemeClr val="bg1"/>
              </a:solidFill>
            </a:endParaRPr>
          </a:p>
        </p:txBody>
      </p:sp>
      <p:sp>
        <p:nvSpPr>
          <p:cNvPr id="5" name="TextBox 4"/>
          <p:cNvSpPr txBox="1"/>
          <p:nvPr/>
        </p:nvSpPr>
        <p:spPr>
          <a:xfrm>
            <a:off x="381000" y="457200"/>
            <a:ext cx="2667000" cy="369332"/>
          </a:xfrm>
          <a:prstGeom prst="rect">
            <a:avLst/>
          </a:prstGeom>
          <a:noFill/>
        </p:spPr>
        <p:txBody>
          <a:bodyPr wrap="square" rtlCol="0">
            <a:spAutoFit/>
          </a:bodyPr>
          <a:lstStyle/>
          <a:p>
            <a:r>
              <a:rPr lang="tr-TR" dirty="0" smtClean="0"/>
              <a:t>Yusuf Bilgehan ARIK</a:t>
            </a:r>
            <a:endParaRPr lang="en-US" dirty="0"/>
          </a:p>
        </p:txBody>
      </p:sp>
      <p:sp>
        <p:nvSpPr>
          <p:cNvPr id="6" name="TextBox 5"/>
          <p:cNvSpPr txBox="1"/>
          <p:nvPr/>
        </p:nvSpPr>
        <p:spPr>
          <a:xfrm>
            <a:off x="8001000" y="304801"/>
            <a:ext cx="990600" cy="369332"/>
          </a:xfrm>
          <a:prstGeom prst="rect">
            <a:avLst/>
          </a:prstGeom>
          <a:noFill/>
        </p:spPr>
        <p:txBody>
          <a:bodyPr wrap="square" rtlCol="0">
            <a:spAutoFit/>
          </a:bodyPr>
          <a:lstStyle/>
          <a:p>
            <a:r>
              <a:rPr lang="tr-TR" dirty="0" smtClean="0">
                <a:solidFill>
                  <a:schemeClr val="bg1"/>
                </a:solidFill>
              </a:rPr>
              <a:t>ybarık™</a:t>
            </a:r>
            <a:endParaRPr lang="en-US" dirty="0">
              <a:solidFill>
                <a:schemeClr val="bg1"/>
              </a:solidFill>
            </a:endParaRPr>
          </a:p>
        </p:txBody>
      </p:sp>
    </p:spTree>
    <p:extLst>
      <p:ext uri="{BB962C8B-B14F-4D97-AF65-F5344CB8AC3E}">
        <p14:creationId xmlns:p14="http://schemas.microsoft.com/office/powerpoint/2010/main" val="1865709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1143000"/>
          </a:xfrm>
        </p:spPr>
        <p:txBody>
          <a:bodyPr/>
          <a:lstStyle/>
          <a:p>
            <a:pPr algn="l"/>
            <a:r>
              <a:rPr lang="en-US" sz="4000" dirty="0">
                <a:effectLst/>
              </a:rPr>
              <a:t>Turkish hospitality is a way of life</a:t>
            </a:r>
          </a:p>
        </p:txBody>
      </p:sp>
      <p:pic>
        <p:nvPicPr>
          <p:cNvPr id="3074" name="Picture 2" descr="C:\Users\Bilgehan\Desktop\expat-z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95350"/>
            <a:ext cx="5848351" cy="29241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ilgehan\Desktop\TurkishHospital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124200"/>
            <a:ext cx="70485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671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6512511" cy="1143000"/>
          </a:xfrm>
        </p:spPr>
        <p:txBody>
          <a:bodyPr/>
          <a:lstStyle/>
          <a:p>
            <a:pPr algn="l"/>
            <a:r>
              <a:rPr lang="en-US" dirty="0">
                <a:effectLst/>
              </a:rPr>
              <a:t>Respect for elders</a:t>
            </a:r>
            <a:br>
              <a:rPr lang="en-US" dirty="0">
                <a:effectLst/>
              </a:rPr>
            </a:br>
            <a:endParaRPr lang="en-US" dirty="0"/>
          </a:p>
        </p:txBody>
      </p:sp>
      <p:pic>
        <p:nvPicPr>
          <p:cNvPr id="1029" name="Picture 5" descr="H:\Bilgehan\Photos\Kayseri- Kıranardı (02.06.2012)\DSC_08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 y="2971800"/>
            <a:ext cx="5564188" cy="37251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ilgehan\Desktop\el-op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90600"/>
            <a:ext cx="41148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ilgehan\Desktop\resim1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856039"/>
            <a:ext cx="3971132" cy="297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281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ilgehan\Desktop\TURKISH-LANGUAGE-RECORD-TURKCE-DERSI-33-DVR__43492779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77217"/>
            <a:ext cx="4038600" cy="430490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695966" y="2057400"/>
            <a:ext cx="4104634" cy="609600"/>
          </a:xfrm>
        </p:spPr>
        <p:txBody>
          <a:bodyPr>
            <a:normAutofit fontScale="92500"/>
          </a:bodyPr>
          <a:lstStyle/>
          <a:p>
            <a:pPr marL="0" indent="0" algn="ctr">
              <a:buNone/>
            </a:pPr>
            <a:r>
              <a:rPr lang="tr-TR" b="1" dirty="0" smtClean="0">
                <a:solidFill>
                  <a:schemeClr val="tx1"/>
                </a:solidFill>
              </a:rPr>
              <a:t>I haven’t opened it: Açmadım.</a:t>
            </a:r>
          </a:p>
        </p:txBody>
      </p:sp>
      <p:sp>
        <p:nvSpPr>
          <p:cNvPr id="5" name="TextBox 4"/>
          <p:cNvSpPr txBox="1"/>
          <p:nvPr/>
        </p:nvSpPr>
        <p:spPr>
          <a:xfrm>
            <a:off x="874343" y="2496234"/>
            <a:ext cx="2667000" cy="646331"/>
          </a:xfrm>
          <a:prstGeom prst="rect">
            <a:avLst/>
          </a:prstGeom>
          <a:noFill/>
        </p:spPr>
        <p:txBody>
          <a:bodyPr wrap="square" rtlCol="0">
            <a:spAutoFit/>
          </a:bodyPr>
          <a:lstStyle/>
          <a:p>
            <a:r>
              <a:rPr lang="tr-TR" sz="3600" b="1" dirty="0" smtClean="0"/>
              <a:t>Aç-ma-dı-m</a:t>
            </a:r>
            <a:endParaRPr lang="en-US" sz="3600" b="1" dirty="0"/>
          </a:p>
        </p:txBody>
      </p:sp>
      <p:sp>
        <p:nvSpPr>
          <p:cNvPr id="9" name="TextBox 8"/>
          <p:cNvSpPr txBox="1"/>
          <p:nvPr/>
        </p:nvSpPr>
        <p:spPr>
          <a:xfrm>
            <a:off x="3324867" y="3875717"/>
            <a:ext cx="1295400" cy="369332"/>
          </a:xfrm>
          <a:prstGeom prst="rect">
            <a:avLst/>
          </a:prstGeom>
          <a:noFill/>
        </p:spPr>
        <p:txBody>
          <a:bodyPr wrap="square" rtlCol="0">
            <a:spAutoFit/>
          </a:bodyPr>
          <a:lstStyle/>
          <a:p>
            <a:pPr algn="ctr"/>
            <a:r>
              <a:rPr lang="tr-TR" b="1" dirty="0" smtClean="0"/>
              <a:t>Subject</a:t>
            </a:r>
            <a:endParaRPr lang="en-US" b="1" dirty="0"/>
          </a:p>
        </p:txBody>
      </p:sp>
      <p:sp>
        <p:nvSpPr>
          <p:cNvPr id="10" name="TextBox 9"/>
          <p:cNvSpPr txBox="1"/>
          <p:nvPr/>
        </p:nvSpPr>
        <p:spPr>
          <a:xfrm>
            <a:off x="339213" y="3524981"/>
            <a:ext cx="1066800" cy="369332"/>
          </a:xfrm>
          <a:prstGeom prst="rect">
            <a:avLst/>
          </a:prstGeom>
          <a:noFill/>
        </p:spPr>
        <p:txBody>
          <a:bodyPr wrap="square" rtlCol="0">
            <a:spAutoFit/>
          </a:bodyPr>
          <a:lstStyle/>
          <a:p>
            <a:pPr algn="ctr"/>
            <a:r>
              <a:rPr lang="tr-TR" b="1" dirty="0" smtClean="0"/>
              <a:t>To open</a:t>
            </a:r>
            <a:endParaRPr lang="en-US" b="1" dirty="0"/>
          </a:p>
        </p:txBody>
      </p:sp>
      <p:sp>
        <p:nvSpPr>
          <p:cNvPr id="11" name="TextBox 10"/>
          <p:cNvSpPr txBox="1"/>
          <p:nvPr/>
        </p:nvSpPr>
        <p:spPr>
          <a:xfrm>
            <a:off x="1177413" y="3894313"/>
            <a:ext cx="1181100" cy="369332"/>
          </a:xfrm>
          <a:prstGeom prst="rect">
            <a:avLst/>
          </a:prstGeom>
          <a:noFill/>
        </p:spPr>
        <p:txBody>
          <a:bodyPr wrap="square" rtlCol="0">
            <a:spAutoFit/>
          </a:bodyPr>
          <a:lstStyle/>
          <a:p>
            <a:pPr algn="ctr"/>
            <a:r>
              <a:rPr lang="tr-TR" b="1" dirty="0" smtClean="0"/>
              <a:t>Negative</a:t>
            </a:r>
            <a:endParaRPr lang="en-US" b="1" dirty="0"/>
          </a:p>
        </p:txBody>
      </p:sp>
      <p:sp>
        <p:nvSpPr>
          <p:cNvPr id="12" name="TextBox 11"/>
          <p:cNvSpPr txBox="1"/>
          <p:nvPr/>
        </p:nvSpPr>
        <p:spPr>
          <a:xfrm>
            <a:off x="2462421" y="3695609"/>
            <a:ext cx="942109" cy="369332"/>
          </a:xfrm>
          <a:prstGeom prst="rect">
            <a:avLst/>
          </a:prstGeom>
          <a:noFill/>
        </p:spPr>
        <p:txBody>
          <a:bodyPr wrap="square" rtlCol="0">
            <a:spAutoFit/>
          </a:bodyPr>
          <a:lstStyle/>
          <a:p>
            <a:pPr algn="ctr"/>
            <a:r>
              <a:rPr lang="tr-TR" b="1" dirty="0" smtClean="0"/>
              <a:t>Tense</a:t>
            </a:r>
            <a:endParaRPr lang="en-US" b="1" dirty="0"/>
          </a:p>
        </p:txBody>
      </p:sp>
      <p:cxnSp>
        <p:nvCxnSpPr>
          <p:cNvPr id="14" name="Straight Arrow Connector 13"/>
          <p:cNvCxnSpPr>
            <a:stCxn id="10" idx="0"/>
          </p:cNvCxnSpPr>
          <p:nvPr/>
        </p:nvCxnSpPr>
        <p:spPr>
          <a:xfrm flipV="1">
            <a:off x="872613" y="3130126"/>
            <a:ext cx="190500" cy="3948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0"/>
          </p:cNvCxnSpPr>
          <p:nvPr/>
        </p:nvCxnSpPr>
        <p:spPr>
          <a:xfrm flipV="1">
            <a:off x="1767963" y="3130127"/>
            <a:ext cx="95250" cy="7641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0"/>
          </p:cNvCxnSpPr>
          <p:nvPr/>
        </p:nvCxnSpPr>
        <p:spPr>
          <a:xfrm flipH="1" flipV="1">
            <a:off x="2677166" y="3129943"/>
            <a:ext cx="256310" cy="5656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0"/>
          </p:cNvCxnSpPr>
          <p:nvPr/>
        </p:nvCxnSpPr>
        <p:spPr>
          <a:xfrm flipH="1" flipV="1">
            <a:off x="3359503" y="3124200"/>
            <a:ext cx="613064" cy="7515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itle 1"/>
          <p:cNvSpPr txBox="1">
            <a:spLocks noGrp="1"/>
          </p:cNvSpPr>
          <p:nvPr>
            <p:ph type="title"/>
          </p:nvPr>
        </p:nvSpPr>
        <p:spPr>
          <a:xfrm>
            <a:off x="609600" y="-152400"/>
            <a:ext cx="84582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TURK101: Introduction to Turkish</a:t>
            </a:r>
            <a:endParaRPr lang="en-US" dirty="0"/>
          </a:p>
        </p:txBody>
      </p:sp>
      <p:sp>
        <p:nvSpPr>
          <p:cNvPr id="2" name="TextBox 1"/>
          <p:cNvSpPr txBox="1"/>
          <p:nvPr/>
        </p:nvSpPr>
        <p:spPr>
          <a:xfrm>
            <a:off x="152400" y="1177217"/>
            <a:ext cx="3733800" cy="646331"/>
          </a:xfrm>
          <a:prstGeom prst="rect">
            <a:avLst/>
          </a:prstGeom>
          <a:noFill/>
        </p:spPr>
        <p:txBody>
          <a:bodyPr wrap="square" rtlCol="0">
            <a:spAutoFit/>
          </a:bodyPr>
          <a:lstStyle/>
          <a:p>
            <a:r>
              <a:rPr lang="en-US" b="1" dirty="0" smtClean="0"/>
              <a:t>Why are we having hard time in speaking English?</a:t>
            </a:r>
            <a:endParaRPr lang="en-US" b="1" dirty="0"/>
          </a:p>
        </p:txBody>
      </p:sp>
      <p:sp>
        <p:nvSpPr>
          <p:cNvPr id="6" name="TextBox 5"/>
          <p:cNvSpPr txBox="1"/>
          <p:nvPr/>
        </p:nvSpPr>
        <p:spPr>
          <a:xfrm>
            <a:off x="457200" y="4495800"/>
            <a:ext cx="4343400" cy="646331"/>
          </a:xfrm>
          <a:prstGeom prst="rect">
            <a:avLst/>
          </a:prstGeom>
          <a:noFill/>
        </p:spPr>
        <p:txBody>
          <a:bodyPr wrap="square" rtlCol="0">
            <a:spAutoFit/>
          </a:bodyPr>
          <a:lstStyle/>
          <a:p>
            <a:r>
              <a:rPr lang="en-US" b="1" dirty="0" smtClean="0"/>
              <a:t>No comparison of Present, future, past perfect tenses.</a:t>
            </a:r>
            <a:endParaRPr lang="en-US" b="1" dirty="0"/>
          </a:p>
        </p:txBody>
      </p:sp>
      <p:sp>
        <p:nvSpPr>
          <p:cNvPr id="17" name="TextBox 16"/>
          <p:cNvSpPr txBox="1"/>
          <p:nvPr/>
        </p:nvSpPr>
        <p:spPr>
          <a:xfrm>
            <a:off x="152400" y="2544838"/>
            <a:ext cx="5514333" cy="1569660"/>
          </a:xfrm>
          <a:prstGeom prst="rect">
            <a:avLst/>
          </a:prstGeom>
          <a:noFill/>
        </p:spPr>
        <p:txBody>
          <a:bodyPr wrap="square" rtlCol="0">
            <a:spAutoFit/>
          </a:bodyPr>
          <a:lstStyle/>
          <a:p>
            <a:r>
              <a:rPr lang="en-US" sz="1600" b="1" dirty="0" smtClean="0"/>
              <a:t>Different Turkish letters is difficult to pronounce.</a:t>
            </a:r>
          </a:p>
          <a:p>
            <a:r>
              <a:rPr lang="tr-TR" sz="1600" b="1" dirty="0" smtClean="0"/>
              <a:t>Ö </a:t>
            </a:r>
            <a:r>
              <a:rPr lang="en-US" sz="1600" b="1" dirty="0" smtClean="0">
                <a:sym typeface="Wingdings" pitchFamily="2" charset="2"/>
              </a:rPr>
              <a:t> </a:t>
            </a:r>
            <a:r>
              <a:rPr lang="tr-TR" sz="1600" b="1" dirty="0" smtClean="0">
                <a:sym typeface="Wingdings" pitchFamily="2" charset="2"/>
              </a:rPr>
              <a:t>Ö</a:t>
            </a:r>
            <a:endParaRPr lang="en-US" sz="1600" b="1" dirty="0" smtClean="0">
              <a:sym typeface="Wingdings" pitchFamily="2" charset="2"/>
            </a:endParaRPr>
          </a:p>
          <a:p>
            <a:r>
              <a:rPr lang="tr-TR" sz="1600" b="1" dirty="0" smtClean="0"/>
              <a:t>Ü</a:t>
            </a:r>
            <a:r>
              <a:rPr lang="en-US" sz="1600" b="1" dirty="0" smtClean="0"/>
              <a:t> </a:t>
            </a:r>
            <a:r>
              <a:rPr lang="en-US" sz="1600" b="1" dirty="0" smtClean="0">
                <a:sym typeface="Wingdings" pitchFamily="2" charset="2"/>
              </a:rPr>
              <a:t> </a:t>
            </a:r>
            <a:r>
              <a:rPr lang="tr-TR" sz="1600" b="1" dirty="0" smtClean="0">
                <a:sym typeface="Wingdings" pitchFamily="2" charset="2"/>
              </a:rPr>
              <a:t>Ü</a:t>
            </a:r>
            <a:endParaRPr lang="en-US" sz="1600" b="1" dirty="0" smtClean="0"/>
          </a:p>
          <a:p>
            <a:r>
              <a:rPr lang="tr-TR" sz="1600" b="1" dirty="0" smtClean="0"/>
              <a:t>Ş </a:t>
            </a:r>
            <a:r>
              <a:rPr lang="en-US" sz="1600" b="1" dirty="0" smtClean="0">
                <a:sym typeface="Wingdings" pitchFamily="2" charset="2"/>
              </a:rPr>
              <a:t></a:t>
            </a:r>
            <a:r>
              <a:rPr lang="tr-TR" sz="1600" b="1" dirty="0" smtClean="0">
                <a:sym typeface="Wingdings" pitchFamily="2" charset="2"/>
              </a:rPr>
              <a:t> -sch (Französisch (german for </a:t>
            </a:r>
            <a:r>
              <a:rPr lang="en-US" sz="1600" b="1" dirty="0" smtClean="0">
                <a:sym typeface="Wingdings" pitchFamily="2" charset="2"/>
              </a:rPr>
              <a:t>“</a:t>
            </a:r>
            <a:r>
              <a:rPr lang="tr-TR" sz="1600" b="1" dirty="0" smtClean="0">
                <a:sym typeface="Wingdings" pitchFamily="2" charset="2"/>
              </a:rPr>
              <a:t>french</a:t>
            </a:r>
            <a:r>
              <a:rPr lang="en-US" sz="1600" b="1" dirty="0" smtClean="0">
                <a:sym typeface="Wingdings" pitchFamily="2" charset="2"/>
              </a:rPr>
              <a:t>”</a:t>
            </a:r>
            <a:r>
              <a:rPr lang="tr-TR" sz="1600" b="1" dirty="0" smtClean="0">
                <a:sym typeface="Wingdings" pitchFamily="2" charset="2"/>
              </a:rPr>
              <a:t>))</a:t>
            </a:r>
          </a:p>
          <a:p>
            <a:r>
              <a:rPr lang="tr-TR" sz="1600" b="1" dirty="0" smtClean="0"/>
              <a:t>Ğ </a:t>
            </a:r>
            <a:r>
              <a:rPr lang="en-US" sz="1600" b="1" dirty="0" smtClean="0">
                <a:sym typeface="Wingdings" pitchFamily="2" charset="2"/>
              </a:rPr>
              <a:t> Soft G</a:t>
            </a:r>
            <a:endParaRPr lang="tr-TR" sz="1600" b="1" dirty="0" smtClean="0">
              <a:sym typeface="Wingdings" pitchFamily="2" charset="2"/>
            </a:endParaRPr>
          </a:p>
          <a:p>
            <a:r>
              <a:rPr lang="tr-TR" sz="1600" b="1" dirty="0" smtClean="0">
                <a:sym typeface="Wingdings" pitchFamily="2" charset="2"/>
              </a:rPr>
              <a:t>Ç  -tsch (Deutschland (german for </a:t>
            </a:r>
            <a:r>
              <a:rPr lang="en-US" sz="1600" b="1" dirty="0" smtClean="0">
                <a:sym typeface="Wingdings" pitchFamily="2" charset="2"/>
              </a:rPr>
              <a:t>“</a:t>
            </a:r>
            <a:r>
              <a:rPr lang="tr-TR" sz="1600" b="1" dirty="0" smtClean="0">
                <a:sym typeface="Wingdings" pitchFamily="2" charset="2"/>
              </a:rPr>
              <a:t>germany</a:t>
            </a:r>
            <a:r>
              <a:rPr lang="en-US" sz="1600" b="1" dirty="0" smtClean="0">
                <a:sym typeface="Wingdings" pitchFamily="2" charset="2"/>
              </a:rPr>
              <a:t>”</a:t>
            </a:r>
            <a:r>
              <a:rPr lang="tr-TR" sz="1600" b="1" dirty="0" smtClean="0">
                <a:sym typeface="Wingdings" pitchFamily="2" charset="2"/>
              </a:rPr>
              <a:t>))</a:t>
            </a:r>
            <a:endParaRPr lang="en-US" sz="1600" b="1" dirty="0" smtClean="0">
              <a:sym typeface="Wingdings" pitchFamily="2" charset="2"/>
            </a:endParaRPr>
          </a:p>
        </p:txBody>
      </p:sp>
    </p:spTree>
    <p:extLst>
      <p:ext uri="{BB962C8B-B14F-4D97-AF65-F5344CB8AC3E}">
        <p14:creationId xmlns:p14="http://schemas.microsoft.com/office/powerpoint/2010/main" val="74862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3">
                                            <p:txEl>
                                              <p:pRg st="0" end="0"/>
                                            </p:txEl>
                                          </p:spTgt>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5"/>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9"/>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0"/>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1"/>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2"/>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4"/>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1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8"/>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22"/>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6"/>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5" grpId="1"/>
      <p:bldP spid="9" grpId="0"/>
      <p:bldP spid="9" grpId="1"/>
      <p:bldP spid="10" grpId="0"/>
      <p:bldP spid="10" grpId="1"/>
      <p:bldP spid="11" grpId="0"/>
      <p:bldP spid="11" grpId="1"/>
      <p:bldP spid="12" grpId="0"/>
      <p:bldP spid="12" grpId="1"/>
      <p:bldP spid="2" grpId="0"/>
      <p:bldP spid="2" grpId="1"/>
      <p:bldP spid="6" grpId="0"/>
      <p:bldP spid="6" grpId="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66800" y="1447800"/>
            <a:ext cx="4419600" cy="5181600"/>
          </a:xfrm>
        </p:spPr>
        <p:txBody>
          <a:bodyPr>
            <a:noAutofit/>
          </a:bodyPr>
          <a:lstStyle/>
          <a:p>
            <a:pPr marL="0" indent="0">
              <a:buNone/>
            </a:pPr>
            <a:r>
              <a:rPr lang="en-US" sz="1600" b="1" dirty="0" smtClean="0"/>
              <a:t>Hello: </a:t>
            </a:r>
            <a:r>
              <a:rPr lang="en-US" sz="1600" b="1" dirty="0" smtClean="0"/>
              <a:t>Merhaba</a:t>
            </a:r>
            <a:endParaRPr lang="en-US" sz="1600" b="1" dirty="0" smtClean="0"/>
          </a:p>
          <a:p>
            <a:pPr marL="0" indent="0">
              <a:buNone/>
            </a:pPr>
            <a:r>
              <a:rPr lang="en-US" sz="1600" b="1" dirty="0" smtClean="0"/>
              <a:t>Goodbye: </a:t>
            </a:r>
            <a:r>
              <a:rPr lang="tr-TR" sz="1600" b="1" dirty="0" smtClean="0"/>
              <a:t>Güle güle</a:t>
            </a:r>
            <a:endParaRPr lang="en-US" sz="1600" b="1" dirty="0" smtClean="0"/>
          </a:p>
          <a:p>
            <a:pPr marL="0" indent="0">
              <a:buNone/>
            </a:pPr>
            <a:r>
              <a:rPr lang="en-US" sz="1600" b="1" dirty="0" smtClean="0"/>
              <a:t>Please:</a:t>
            </a:r>
            <a:r>
              <a:rPr lang="tr-TR" sz="1600" b="1" dirty="0" smtClean="0"/>
              <a:t> Lütfen</a:t>
            </a:r>
            <a:endParaRPr lang="en-US" sz="1600" b="1" dirty="0" smtClean="0"/>
          </a:p>
          <a:p>
            <a:pPr marL="0" indent="0">
              <a:buNone/>
            </a:pPr>
            <a:r>
              <a:rPr lang="en-US" sz="1600" b="1" dirty="0" smtClean="0"/>
              <a:t>Thank you:</a:t>
            </a:r>
            <a:r>
              <a:rPr lang="tr-TR" sz="1600" b="1" dirty="0" smtClean="0"/>
              <a:t> Teşekkürler</a:t>
            </a:r>
            <a:endParaRPr lang="en-US" sz="1600" b="1" dirty="0" smtClean="0"/>
          </a:p>
          <a:p>
            <a:pPr marL="0" indent="0">
              <a:buNone/>
            </a:pPr>
            <a:r>
              <a:rPr lang="en-US" sz="1600" b="1" dirty="0" smtClean="0"/>
              <a:t>You’re welcome:</a:t>
            </a:r>
            <a:r>
              <a:rPr lang="tr-TR" sz="1600" b="1" dirty="0" smtClean="0"/>
              <a:t> Rica ederim</a:t>
            </a:r>
            <a:endParaRPr lang="en-US" sz="1600" b="1" dirty="0" smtClean="0"/>
          </a:p>
          <a:p>
            <a:pPr marL="0" indent="0">
              <a:buNone/>
            </a:pPr>
            <a:r>
              <a:rPr lang="en-US" sz="1600" b="1" dirty="0" smtClean="0"/>
              <a:t>Yes:</a:t>
            </a:r>
            <a:r>
              <a:rPr lang="tr-TR" sz="1600" b="1" dirty="0" smtClean="0"/>
              <a:t> Evet</a:t>
            </a:r>
            <a:endParaRPr lang="en-US" sz="1600" b="1" dirty="0" smtClean="0"/>
          </a:p>
          <a:p>
            <a:pPr marL="0" indent="0">
              <a:buNone/>
            </a:pPr>
            <a:r>
              <a:rPr lang="en-US" sz="1600" b="1" dirty="0" smtClean="0"/>
              <a:t>No:</a:t>
            </a:r>
            <a:r>
              <a:rPr lang="tr-TR" sz="1600" b="1" dirty="0" smtClean="0"/>
              <a:t> Hayır</a:t>
            </a:r>
            <a:endParaRPr lang="en-US" sz="1600" b="1" dirty="0" smtClean="0"/>
          </a:p>
          <a:p>
            <a:pPr marL="0" indent="0">
              <a:buNone/>
            </a:pPr>
            <a:r>
              <a:rPr lang="en-US" sz="1600" b="1" dirty="0" smtClean="0"/>
              <a:t>Of course:</a:t>
            </a:r>
            <a:r>
              <a:rPr lang="tr-TR" sz="1600" b="1" dirty="0" smtClean="0"/>
              <a:t> Tabi ki</a:t>
            </a:r>
            <a:endParaRPr lang="en-US" sz="1600" b="1" dirty="0" smtClean="0"/>
          </a:p>
          <a:p>
            <a:pPr marL="0" indent="0">
              <a:buNone/>
            </a:pPr>
            <a:r>
              <a:rPr lang="en-US" sz="1600" b="1" dirty="0" smtClean="0"/>
              <a:t>Excuse me:</a:t>
            </a:r>
            <a:r>
              <a:rPr lang="tr-TR" sz="1600" b="1" dirty="0" smtClean="0"/>
              <a:t> Afedersiniz</a:t>
            </a:r>
            <a:endParaRPr lang="en-US" sz="1600" b="1" dirty="0" smtClean="0"/>
          </a:p>
          <a:p>
            <a:pPr marL="0" indent="0">
              <a:buNone/>
            </a:pPr>
            <a:r>
              <a:rPr lang="en-US" sz="1600" b="1" dirty="0" smtClean="0"/>
              <a:t>How are you:</a:t>
            </a:r>
            <a:r>
              <a:rPr lang="tr-TR" sz="1600" b="1" dirty="0" smtClean="0"/>
              <a:t> Nasılsınız?</a:t>
            </a:r>
            <a:endParaRPr lang="en-US" sz="1600" b="1" dirty="0" smtClean="0"/>
          </a:p>
          <a:p>
            <a:pPr marL="0" indent="0">
              <a:buNone/>
            </a:pPr>
            <a:r>
              <a:rPr lang="en-US" sz="1600" b="1" dirty="0" smtClean="0"/>
              <a:t>Open:</a:t>
            </a:r>
            <a:r>
              <a:rPr lang="tr-TR" sz="1600" b="1" dirty="0" smtClean="0"/>
              <a:t> Açık</a:t>
            </a:r>
            <a:endParaRPr lang="en-US" sz="1600" b="1" dirty="0" smtClean="0"/>
          </a:p>
          <a:p>
            <a:pPr marL="0" indent="0">
              <a:buNone/>
            </a:pPr>
            <a:r>
              <a:rPr lang="en-US" sz="1600" b="1" dirty="0" smtClean="0"/>
              <a:t>Closed:</a:t>
            </a:r>
            <a:r>
              <a:rPr lang="tr-TR" sz="1600" b="1" dirty="0" smtClean="0"/>
              <a:t> Kapalı</a:t>
            </a:r>
            <a:endParaRPr lang="en-US" sz="1600" b="1" dirty="0" smtClean="0"/>
          </a:p>
          <a:p>
            <a:pPr marL="0" indent="0">
              <a:buNone/>
            </a:pPr>
            <a:r>
              <a:rPr lang="en-US" sz="1600" b="1" dirty="0" smtClean="0"/>
              <a:t>What is your name?:</a:t>
            </a:r>
            <a:r>
              <a:rPr lang="tr-TR" sz="1600" b="1" dirty="0" smtClean="0"/>
              <a:t> Senin adın ne?</a:t>
            </a:r>
            <a:endParaRPr lang="en-US" sz="1600" b="1" dirty="0" smtClean="0"/>
          </a:p>
          <a:p>
            <a:pPr marL="0" indent="0">
              <a:buNone/>
            </a:pPr>
            <a:r>
              <a:rPr lang="en-US" sz="1600" b="1" dirty="0" smtClean="0"/>
              <a:t>My name is …:</a:t>
            </a:r>
            <a:r>
              <a:rPr lang="tr-TR" sz="1600" b="1" dirty="0" smtClean="0"/>
              <a:t>  Benim adım ....</a:t>
            </a:r>
            <a:endParaRPr lang="en-US" sz="1600" b="1" dirty="0" smtClean="0"/>
          </a:p>
          <a:p>
            <a:pPr marL="0" indent="0">
              <a:buNone/>
            </a:pPr>
            <a:r>
              <a:rPr lang="en-US" sz="1600" b="1" dirty="0" smtClean="0"/>
              <a:t>How much?:</a:t>
            </a:r>
            <a:r>
              <a:rPr lang="tr-TR" sz="1600" b="1" dirty="0" smtClean="0"/>
              <a:t> Ne kadar?</a:t>
            </a:r>
            <a:r>
              <a:rPr lang="en-US" sz="1600" b="1" dirty="0" smtClean="0"/>
              <a:t/>
            </a:r>
            <a:br>
              <a:rPr lang="en-US" sz="1600" b="1" dirty="0" smtClean="0"/>
            </a:br>
            <a:r>
              <a:rPr lang="en-US" sz="1600" b="1" dirty="0" smtClean="0"/>
              <a:t>May I have the bill?:</a:t>
            </a:r>
            <a:r>
              <a:rPr lang="tr-TR" sz="1600" b="1" dirty="0" smtClean="0"/>
              <a:t> Hesabı alabilir miyim?</a:t>
            </a:r>
            <a:endParaRPr lang="en-US" sz="1600" b="1" dirty="0" smtClean="0"/>
          </a:p>
        </p:txBody>
      </p:sp>
      <p:sp>
        <p:nvSpPr>
          <p:cNvPr id="5" name="Title 1"/>
          <p:cNvSpPr txBox="1">
            <a:spLocks noGrp="1"/>
          </p:cNvSpPr>
          <p:nvPr>
            <p:ph type="title"/>
          </p:nvPr>
        </p:nvSpPr>
        <p:spPr>
          <a:xfrm>
            <a:off x="609600" y="152400"/>
            <a:ext cx="84582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TURK101: Introduction to Turkish</a:t>
            </a:r>
            <a:endParaRPr lang="en-US" dirty="0"/>
          </a:p>
        </p:txBody>
      </p:sp>
      <p:sp>
        <p:nvSpPr>
          <p:cNvPr id="6" name="TextBox 5"/>
          <p:cNvSpPr txBox="1"/>
          <p:nvPr/>
        </p:nvSpPr>
        <p:spPr>
          <a:xfrm>
            <a:off x="6096000" y="1454727"/>
            <a:ext cx="1219200" cy="4247317"/>
          </a:xfrm>
          <a:prstGeom prst="rect">
            <a:avLst/>
          </a:prstGeom>
          <a:noFill/>
        </p:spPr>
        <p:txBody>
          <a:bodyPr wrap="square" rtlCol="0">
            <a:spAutoFit/>
          </a:bodyPr>
          <a:lstStyle/>
          <a:p>
            <a:r>
              <a:rPr lang="tr-TR" dirty="0" smtClean="0"/>
              <a:t>1: Bir</a:t>
            </a:r>
          </a:p>
          <a:p>
            <a:r>
              <a:rPr lang="tr-TR" dirty="0" smtClean="0"/>
              <a:t>2: İki</a:t>
            </a:r>
          </a:p>
          <a:p>
            <a:r>
              <a:rPr lang="tr-TR" dirty="0" smtClean="0"/>
              <a:t>3: Üç</a:t>
            </a:r>
          </a:p>
          <a:p>
            <a:r>
              <a:rPr lang="tr-TR" dirty="0" smtClean="0"/>
              <a:t>4: Dört</a:t>
            </a:r>
          </a:p>
          <a:p>
            <a:r>
              <a:rPr lang="tr-TR" dirty="0" smtClean="0"/>
              <a:t>5: Beş</a:t>
            </a:r>
          </a:p>
          <a:p>
            <a:r>
              <a:rPr lang="tr-TR" dirty="0" smtClean="0"/>
              <a:t>6: Altı</a:t>
            </a:r>
          </a:p>
          <a:p>
            <a:r>
              <a:rPr lang="tr-TR" dirty="0" smtClean="0"/>
              <a:t>7: Yedi</a:t>
            </a:r>
          </a:p>
          <a:p>
            <a:r>
              <a:rPr lang="tr-TR" dirty="0" smtClean="0"/>
              <a:t>8: Sekiz</a:t>
            </a:r>
          </a:p>
          <a:p>
            <a:r>
              <a:rPr lang="tr-TR" dirty="0" smtClean="0"/>
              <a:t>9: Dokuz</a:t>
            </a:r>
          </a:p>
          <a:p>
            <a:r>
              <a:rPr lang="tr-TR" dirty="0" smtClean="0"/>
              <a:t>10: On</a:t>
            </a:r>
          </a:p>
          <a:p>
            <a:r>
              <a:rPr lang="tr-TR" dirty="0" smtClean="0"/>
              <a:t>11: On bir</a:t>
            </a:r>
          </a:p>
          <a:p>
            <a:r>
              <a:rPr lang="tr-TR" dirty="0" smtClean="0"/>
              <a:t>50: Elli</a:t>
            </a:r>
          </a:p>
          <a:p>
            <a:r>
              <a:rPr lang="tr-TR" dirty="0" smtClean="0"/>
              <a:t>100: yüz</a:t>
            </a:r>
          </a:p>
          <a:p>
            <a:r>
              <a:rPr lang="tr-TR" dirty="0" smtClean="0"/>
              <a:t>1000: bin</a:t>
            </a:r>
          </a:p>
          <a:p>
            <a:endParaRPr lang="en-US" dirty="0"/>
          </a:p>
        </p:txBody>
      </p:sp>
    </p:spTree>
    <p:extLst>
      <p:ext uri="{BB962C8B-B14F-4D97-AF65-F5344CB8AC3E}">
        <p14:creationId xmlns:p14="http://schemas.microsoft.com/office/powerpoint/2010/main" val="1706404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512511" cy="1143000"/>
          </a:xfrm>
        </p:spPr>
        <p:txBody>
          <a:bodyPr/>
          <a:lstStyle/>
          <a:p>
            <a:r>
              <a:rPr lang="en-US" dirty="0" smtClean="0"/>
              <a:t>Facts About Turkey</a:t>
            </a:r>
            <a:endParaRPr lang="en-US" dirty="0"/>
          </a:p>
        </p:txBody>
      </p:sp>
      <p:sp>
        <p:nvSpPr>
          <p:cNvPr id="4" name="Rectangle 3"/>
          <p:cNvSpPr/>
          <p:nvPr/>
        </p:nvSpPr>
        <p:spPr>
          <a:xfrm>
            <a:off x="152400" y="1524000"/>
            <a:ext cx="8839200" cy="4708981"/>
          </a:xfrm>
          <a:prstGeom prst="rect">
            <a:avLst/>
          </a:prstGeom>
        </p:spPr>
        <p:txBody>
          <a:bodyPr wrap="square">
            <a:spAutoFit/>
          </a:bodyPr>
          <a:lstStyle/>
          <a:p>
            <a:pPr marL="285750" indent="-285750">
              <a:buFont typeface="Arial" pitchFamily="34" charset="0"/>
              <a:buChar char="•"/>
            </a:pPr>
            <a:r>
              <a:rPr lang="en-US" sz="2000" dirty="0"/>
              <a:t>Turkey is home to two of the Three Wonders of the World, the temple of Artemis at Ephesus, &amp; the Mausoleum at Halicarnassus (present day </a:t>
            </a:r>
            <a:r>
              <a:rPr lang="en-US" sz="2000" dirty="0" smtClean="0"/>
              <a:t>Bodrum</a:t>
            </a:r>
            <a:r>
              <a:rPr lang="en-US" sz="2000" dirty="0" smtClean="0"/>
              <a:t>)</a:t>
            </a:r>
          </a:p>
          <a:p>
            <a:pPr marL="285750" indent="-285750">
              <a:buFont typeface="Arial" pitchFamily="34" charset="0"/>
              <a:buChar char="•"/>
            </a:pPr>
            <a:r>
              <a:rPr lang="en-US" sz="2000" b="1" dirty="0" smtClean="0"/>
              <a:t>St </a:t>
            </a:r>
            <a:r>
              <a:rPr lang="en-US" sz="2000" b="1" dirty="0"/>
              <a:t>Nicholas, popularly known as Santa Claus, was born &amp; lived in </a:t>
            </a:r>
            <a:r>
              <a:rPr lang="en-US" sz="2000" b="1" dirty="0" smtClean="0"/>
              <a:t>Turkey</a:t>
            </a:r>
          </a:p>
          <a:p>
            <a:pPr marL="285750" indent="-285750">
              <a:buFont typeface="Arial" pitchFamily="34" charset="0"/>
              <a:buChar char="•"/>
            </a:pPr>
            <a:r>
              <a:rPr lang="en-US" sz="2000" dirty="0" smtClean="0"/>
              <a:t>Noah’s </a:t>
            </a:r>
            <a:r>
              <a:rPr lang="en-US" sz="2000" dirty="0"/>
              <a:t>Ark is said to have landed at Mount Ararat in Eastern </a:t>
            </a:r>
            <a:r>
              <a:rPr lang="en-US" sz="2000" dirty="0" smtClean="0"/>
              <a:t>Turkey</a:t>
            </a:r>
          </a:p>
          <a:p>
            <a:pPr marL="285750" indent="-285750">
              <a:buFont typeface="Arial" pitchFamily="34" charset="0"/>
              <a:buChar char="•"/>
            </a:pPr>
            <a:r>
              <a:rPr lang="en-US" sz="2000" dirty="0" smtClean="0"/>
              <a:t>Turkey </a:t>
            </a:r>
            <a:r>
              <a:rPr lang="en-US" sz="2000" dirty="0"/>
              <a:t>provides 70% of the world’s </a:t>
            </a:r>
            <a:r>
              <a:rPr lang="en-US" sz="2000" dirty="0" smtClean="0"/>
              <a:t>hazelnuts</a:t>
            </a:r>
          </a:p>
          <a:p>
            <a:pPr marL="285750" indent="-285750">
              <a:buFont typeface="Arial" pitchFamily="34" charset="0"/>
              <a:buChar char="•"/>
            </a:pPr>
            <a:r>
              <a:rPr lang="en-US" sz="2000" b="1" dirty="0" smtClean="0"/>
              <a:t>Gave </a:t>
            </a:r>
            <a:r>
              <a:rPr lang="en-US" sz="2000" b="1" dirty="0"/>
              <a:t>the English language plenty of words including chock-a block, turquoise, yoghurt, kismet, </a:t>
            </a:r>
            <a:r>
              <a:rPr lang="en-US" sz="2000" b="1" dirty="0"/>
              <a:t>kilim</a:t>
            </a:r>
            <a:r>
              <a:rPr lang="en-US" sz="2000" b="1" dirty="0"/>
              <a:t> &amp; </a:t>
            </a:r>
            <a:r>
              <a:rPr lang="en-US" sz="2000" b="1" dirty="0" smtClean="0"/>
              <a:t>parchment</a:t>
            </a:r>
          </a:p>
          <a:p>
            <a:pPr marL="285750" indent="-285750">
              <a:buFont typeface="Arial" pitchFamily="34" charset="0"/>
              <a:buChar char="•"/>
            </a:pPr>
            <a:r>
              <a:rPr lang="en-US" sz="2000" dirty="0" smtClean="0"/>
              <a:t>Turkey </a:t>
            </a:r>
            <a:r>
              <a:rPr lang="en-US" sz="2000" dirty="0"/>
              <a:t>first introduced tulips to Holland &amp; today still supplies tulips worldwide. The tulip is also Turkey’s national </a:t>
            </a:r>
            <a:r>
              <a:rPr lang="en-US" sz="2000" dirty="0" smtClean="0"/>
              <a:t>flower</a:t>
            </a:r>
          </a:p>
          <a:p>
            <a:pPr marL="285750" indent="-285750">
              <a:buFont typeface="Arial" pitchFamily="34" charset="0"/>
              <a:buChar char="•"/>
            </a:pPr>
            <a:r>
              <a:rPr lang="en-US" sz="2000" b="1" dirty="0" smtClean="0"/>
              <a:t>Turkey </a:t>
            </a:r>
            <a:r>
              <a:rPr lang="en-US" sz="2000" b="1" dirty="0"/>
              <a:t>was the first ever land to mind &amp; use coins 2700 years ago by the </a:t>
            </a:r>
            <a:r>
              <a:rPr lang="en-US" sz="2000" b="1" dirty="0" smtClean="0"/>
              <a:t>Lydians</a:t>
            </a:r>
          </a:p>
          <a:p>
            <a:pPr marL="285750" indent="-285750">
              <a:buFont typeface="Arial" pitchFamily="34" charset="0"/>
              <a:buChar char="•"/>
            </a:pPr>
            <a:r>
              <a:rPr lang="en-US" sz="2000" dirty="0" smtClean="0"/>
              <a:t>Turkey </a:t>
            </a:r>
            <a:r>
              <a:rPr lang="en-US" sz="2000" dirty="0"/>
              <a:t>has the world’s first female Supreme Court Judge, &amp; gave the ladies the right to vote in 1934</a:t>
            </a:r>
          </a:p>
        </p:txBody>
      </p:sp>
    </p:spTree>
    <p:extLst>
      <p:ext uri="{BB962C8B-B14F-4D97-AF65-F5344CB8AC3E}">
        <p14:creationId xmlns:p14="http://schemas.microsoft.com/office/powerpoint/2010/main" val="2188284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9528" y="762000"/>
            <a:ext cx="2133600" cy="584775"/>
          </a:xfrm>
          <a:prstGeom prst="rect">
            <a:avLst/>
          </a:prstGeom>
          <a:noFill/>
        </p:spPr>
        <p:txBody>
          <a:bodyPr wrap="square" rtlCol="0">
            <a:spAutoFit/>
          </a:bodyPr>
          <a:lstStyle/>
          <a:p>
            <a:r>
              <a:rPr lang="tr-TR" sz="3200" dirty="0" smtClean="0"/>
              <a:t>Questions?</a:t>
            </a:r>
            <a:endParaRPr lang="en-US" sz="3200" dirty="0"/>
          </a:p>
        </p:txBody>
      </p:sp>
      <p:sp>
        <p:nvSpPr>
          <p:cNvPr id="6" name="TextBox 5"/>
          <p:cNvSpPr txBox="1"/>
          <p:nvPr/>
        </p:nvSpPr>
        <p:spPr>
          <a:xfrm>
            <a:off x="6019800" y="609600"/>
            <a:ext cx="2133600" cy="584775"/>
          </a:xfrm>
          <a:prstGeom prst="rect">
            <a:avLst/>
          </a:prstGeom>
          <a:noFill/>
        </p:spPr>
        <p:txBody>
          <a:bodyPr wrap="square" rtlCol="0">
            <a:spAutoFit/>
          </a:bodyPr>
          <a:lstStyle/>
          <a:p>
            <a:r>
              <a:rPr lang="tr-TR" sz="3200" dirty="0" smtClean="0"/>
              <a:t>Fragen?</a:t>
            </a:r>
            <a:endParaRPr lang="en-US" sz="3200" dirty="0"/>
          </a:p>
        </p:txBody>
      </p:sp>
      <p:sp>
        <p:nvSpPr>
          <p:cNvPr id="7" name="TextBox 6"/>
          <p:cNvSpPr txBox="1"/>
          <p:nvPr/>
        </p:nvSpPr>
        <p:spPr>
          <a:xfrm>
            <a:off x="1296649" y="3979967"/>
            <a:ext cx="2133600" cy="584775"/>
          </a:xfrm>
          <a:prstGeom prst="rect">
            <a:avLst/>
          </a:prstGeom>
          <a:noFill/>
        </p:spPr>
        <p:txBody>
          <a:bodyPr wrap="square" rtlCol="0">
            <a:spAutoFit/>
          </a:bodyPr>
          <a:lstStyle/>
          <a:p>
            <a:r>
              <a:rPr lang="tr-TR" sz="3200" dirty="0" smtClean="0"/>
              <a:t>Sorular?</a:t>
            </a:r>
            <a:endParaRPr lang="en-US" sz="3200" dirty="0"/>
          </a:p>
        </p:txBody>
      </p:sp>
      <p:sp>
        <p:nvSpPr>
          <p:cNvPr id="8" name="TextBox 7"/>
          <p:cNvSpPr txBox="1"/>
          <p:nvPr/>
        </p:nvSpPr>
        <p:spPr>
          <a:xfrm>
            <a:off x="6477000" y="4495800"/>
            <a:ext cx="2133600" cy="584775"/>
          </a:xfrm>
          <a:prstGeom prst="rect">
            <a:avLst/>
          </a:prstGeom>
          <a:noFill/>
        </p:spPr>
        <p:txBody>
          <a:bodyPr wrap="square" rtlCol="0">
            <a:spAutoFit/>
          </a:bodyPr>
          <a:lstStyle/>
          <a:p>
            <a:r>
              <a:rPr lang="tr-TR" sz="3200" dirty="0" smtClean="0"/>
              <a:t>Vraagen?</a:t>
            </a:r>
            <a:endParaRPr lang="en-US" sz="3200" dirty="0"/>
          </a:p>
        </p:txBody>
      </p:sp>
      <p:sp>
        <p:nvSpPr>
          <p:cNvPr id="9" name="TextBox 8"/>
          <p:cNvSpPr txBox="1"/>
          <p:nvPr/>
        </p:nvSpPr>
        <p:spPr>
          <a:xfrm>
            <a:off x="2363449" y="2534453"/>
            <a:ext cx="2133600" cy="584775"/>
          </a:xfrm>
          <a:prstGeom prst="rect">
            <a:avLst/>
          </a:prstGeom>
          <a:noFill/>
        </p:spPr>
        <p:txBody>
          <a:bodyPr wrap="square" rtlCol="0">
            <a:spAutoFit/>
          </a:bodyPr>
          <a:lstStyle/>
          <a:p>
            <a:r>
              <a:rPr lang="ar-AE" sz="3200" dirty="0" smtClean="0"/>
              <a:t>سؤال</a:t>
            </a:r>
            <a:r>
              <a:rPr lang="tr-TR" sz="3200" dirty="0"/>
              <a:t>?</a:t>
            </a:r>
            <a:endParaRPr lang="en-US" sz="3200" dirty="0"/>
          </a:p>
        </p:txBody>
      </p:sp>
      <p:sp>
        <p:nvSpPr>
          <p:cNvPr id="10" name="TextBox 9"/>
          <p:cNvSpPr txBox="1"/>
          <p:nvPr/>
        </p:nvSpPr>
        <p:spPr>
          <a:xfrm>
            <a:off x="5145998" y="1980455"/>
            <a:ext cx="533400" cy="1107996"/>
          </a:xfrm>
          <a:prstGeom prst="rect">
            <a:avLst/>
          </a:prstGeom>
          <a:noFill/>
        </p:spPr>
        <p:txBody>
          <a:bodyPr wrap="square" rtlCol="0">
            <a:spAutoFit/>
          </a:bodyPr>
          <a:lstStyle/>
          <a:p>
            <a:r>
              <a:rPr lang="tr-TR" sz="6600" b="1" dirty="0"/>
              <a:t>?</a:t>
            </a:r>
            <a:endParaRPr lang="en-US" sz="6600" b="1" dirty="0"/>
          </a:p>
        </p:txBody>
      </p:sp>
      <p:sp>
        <p:nvSpPr>
          <p:cNvPr id="11" name="TextBox 10"/>
          <p:cNvSpPr txBox="1"/>
          <p:nvPr/>
        </p:nvSpPr>
        <p:spPr>
          <a:xfrm>
            <a:off x="7010400" y="2272842"/>
            <a:ext cx="533400" cy="1107996"/>
          </a:xfrm>
          <a:prstGeom prst="rect">
            <a:avLst/>
          </a:prstGeom>
          <a:noFill/>
        </p:spPr>
        <p:txBody>
          <a:bodyPr wrap="square" rtlCol="0">
            <a:spAutoFit/>
          </a:bodyPr>
          <a:lstStyle/>
          <a:p>
            <a:r>
              <a:rPr lang="tr-TR" sz="6600" b="1" dirty="0"/>
              <a:t>?</a:t>
            </a:r>
            <a:endParaRPr lang="en-US" sz="6600" b="1" dirty="0"/>
          </a:p>
        </p:txBody>
      </p:sp>
      <p:sp>
        <p:nvSpPr>
          <p:cNvPr id="12" name="TextBox 11"/>
          <p:cNvSpPr txBox="1"/>
          <p:nvPr/>
        </p:nvSpPr>
        <p:spPr>
          <a:xfrm>
            <a:off x="1029949" y="2027471"/>
            <a:ext cx="533400" cy="1107996"/>
          </a:xfrm>
          <a:prstGeom prst="rect">
            <a:avLst/>
          </a:prstGeom>
          <a:noFill/>
        </p:spPr>
        <p:txBody>
          <a:bodyPr wrap="square" rtlCol="0">
            <a:spAutoFit/>
          </a:bodyPr>
          <a:lstStyle/>
          <a:p>
            <a:r>
              <a:rPr lang="tr-TR" sz="6600" b="1" dirty="0"/>
              <a:t>?</a:t>
            </a:r>
            <a:endParaRPr lang="en-US" sz="6600" b="1" dirty="0"/>
          </a:p>
        </p:txBody>
      </p:sp>
      <p:sp>
        <p:nvSpPr>
          <p:cNvPr id="13" name="TextBox 12"/>
          <p:cNvSpPr txBox="1"/>
          <p:nvPr/>
        </p:nvSpPr>
        <p:spPr>
          <a:xfrm>
            <a:off x="2363449" y="5257800"/>
            <a:ext cx="533400" cy="1107996"/>
          </a:xfrm>
          <a:prstGeom prst="rect">
            <a:avLst/>
          </a:prstGeom>
          <a:noFill/>
        </p:spPr>
        <p:txBody>
          <a:bodyPr wrap="square" rtlCol="0">
            <a:spAutoFit/>
          </a:bodyPr>
          <a:lstStyle/>
          <a:p>
            <a:r>
              <a:rPr lang="tr-TR" sz="6600" b="1" dirty="0"/>
              <a:t>?</a:t>
            </a:r>
            <a:endParaRPr lang="en-US" sz="6600" b="1" dirty="0"/>
          </a:p>
        </p:txBody>
      </p:sp>
      <p:sp>
        <p:nvSpPr>
          <p:cNvPr id="14" name="TextBox 13"/>
          <p:cNvSpPr txBox="1"/>
          <p:nvPr/>
        </p:nvSpPr>
        <p:spPr>
          <a:xfrm>
            <a:off x="4610100" y="4010744"/>
            <a:ext cx="533400" cy="1107996"/>
          </a:xfrm>
          <a:prstGeom prst="rect">
            <a:avLst/>
          </a:prstGeom>
          <a:noFill/>
        </p:spPr>
        <p:txBody>
          <a:bodyPr wrap="square" rtlCol="0">
            <a:spAutoFit/>
          </a:bodyPr>
          <a:lstStyle/>
          <a:p>
            <a:r>
              <a:rPr lang="tr-TR" sz="6600" b="1" dirty="0"/>
              <a:t>?</a:t>
            </a:r>
            <a:endParaRPr lang="en-US" sz="6600" b="1" dirty="0"/>
          </a:p>
        </p:txBody>
      </p:sp>
      <p:sp>
        <p:nvSpPr>
          <p:cNvPr id="15" name="TextBox 14"/>
          <p:cNvSpPr txBox="1"/>
          <p:nvPr/>
        </p:nvSpPr>
        <p:spPr>
          <a:xfrm>
            <a:off x="3581400" y="500389"/>
            <a:ext cx="533400" cy="1107996"/>
          </a:xfrm>
          <a:prstGeom prst="rect">
            <a:avLst/>
          </a:prstGeom>
          <a:noFill/>
        </p:spPr>
        <p:txBody>
          <a:bodyPr wrap="square" rtlCol="0">
            <a:spAutoFit/>
          </a:bodyPr>
          <a:lstStyle/>
          <a:p>
            <a:r>
              <a:rPr lang="tr-TR" sz="6600" b="1" dirty="0"/>
              <a:t>?</a:t>
            </a:r>
            <a:endParaRPr lang="en-US" sz="6600" b="1" dirty="0"/>
          </a:p>
        </p:txBody>
      </p:sp>
      <p:sp>
        <p:nvSpPr>
          <p:cNvPr id="2" name="TextBox 1"/>
          <p:cNvSpPr txBox="1"/>
          <p:nvPr/>
        </p:nvSpPr>
        <p:spPr>
          <a:xfrm>
            <a:off x="3965522" y="5486400"/>
            <a:ext cx="2360951" cy="584775"/>
          </a:xfrm>
          <a:prstGeom prst="rect">
            <a:avLst/>
          </a:prstGeom>
          <a:noFill/>
        </p:spPr>
        <p:txBody>
          <a:bodyPr wrap="square" rtlCol="0">
            <a:spAutoFit/>
          </a:bodyPr>
          <a:lstStyle>
            <a:defPPr>
              <a:defRPr lang="en-US"/>
            </a:defPPr>
            <a:lvl1pPr>
              <a:defRPr sz="3200"/>
            </a:lvl1pPr>
          </a:lstStyle>
          <a:p>
            <a:r>
              <a:rPr lang="en-US" dirty="0" err="1" smtClean="0"/>
              <a:t>Praguntes</a:t>
            </a:r>
            <a:r>
              <a:rPr lang="en-US" dirty="0" smtClean="0"/>
              <a:t>?</a:t>
            </a:r>
            <a:endParaRPr lang="en-US" dirty="0"/>
          </a:p>
        </p:txBody>
      </p:sp>
    </p:spTree>
    <p:extLst>
      <p:ext uri="{BB962C8B-B14F-4D97-AF65-F5344CB8AC3E}">
        <p14:creationId xmlns:p14="http://schemas.microsoft.com/office/powerpoint/2010/main" val="1520380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Bilgehan\Photos\Bilkent Üniversitesi Genetik Bölümü\DSC_06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4414"/>
            <a:ext cx="8382000" cy="56116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ilgehan\Desktop\559829_2952407506705_162026862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932" y="552322"/>
            <a:ext cx="3800475" cy="483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3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par>
                                <p:cTn id="13" presetID="0" presetClass="path" presetSubtype="0" accel="50000" decel="50000" fill="hold" nodeType="withEffect">
                                  <p:stCondLst>
                                    <p:cond delay="0"/>
                                  </p:stCondLst>
                                  <p:childTnLst>
                                    <p:animMotion origin="layout" path="M 0.0243 0.01549 C 0.02778 -0.00254 0.03628 -0.01526 0.04288 -0.03168 C 0.04948 -0.04809 0.05469 -0.0652 0.06163 -0.08139 C 0.06736 -0.09457 0.07344 -0.10728 0.08021 -0.11954 C 0.08368 -0.12555 0.0875 -0.13133 0.09045 -0.1378 C 0.09305 -0.14358 0.09444 -0.15029 0.09722 -0.15584 C 0.11875 -0.19769 0.10521 -0.1674 0.11927 -0.18959 C 0.12552 -0.19931 0.12795 -0.21017 0.13785 -0.21433 C 0.14583 -0.21364 0.15399 -0.21503 0.16163 -0.21248 C 0.16475 -0.2111 0.1658 -0.20578 0.1684 -0.20347 C 0.16979 -0.20208 0.1717 -0.20162 0.17344 -0.20115 C 0.18142 -0.18011 0.171 -0.20532 0.18524 -0.18058 C 0.2 -0.15514 0.17743 -0.18659 0.19375 -0.16485 C 0.20312 -0.13526 0.19826 -0.14589 0.20573 -0.13087 C 0.20937 -0.11514 0.21545 -0.1015 0.21927 -0.08578 C 0.22239 -0.07352 0.22361 -0.0622 0.2276 -0.04971 C 0.2316 -0.02381 0.24045 -1.15607E-6 0.24288 0.02705 C 0.24722 0.0733 0.23715 0.06197 0.25139 0.07445 C 0.26024 0.07122 0.26823 0.06705 0.27691 0.06312 C 0.28576 0.0474 0.29097 0.03006 0.29548 0.0111 C 0.29791 0.00093 0.29861 -0.01063 0.30225 -0.02058 C 0.31267 -0.04832 0.31771 -0.07907 0.32934 -0.10613 C 0.3375 -0.12485 0.346 -0.14428 0.35486 -0.16254 C 0.35712 -0.16717 0.35955 -0.17133 0.36163 -0.17595 C 0.36493 -0.18358 0.3717 -0.19861 0.3717 -0.19838 C 0.37222 -0.20162 0.37239 -0.20509 0.37344 -0.20763 C 0.37587 -0.21341 0.38194 -0.22358 0.38194 -0.22335 C 0.38507 -0.23561 0.3816 -0.22566 0.38871 -0.23699 C 0.38993 -0.23907 0.39045 -0.24208 0.39201 -0.2437 C 0.39826 -0.25063 0.40833 -0.25156 0.4158 -0.25503 C 0.43021 -0.24578 0.42118 -0.25364 0.43455 -0.22127 C 0.44149 -0.20462 0.44965 -0.18405 0.45486 -0.16694 C 0.46319 -0.13965 0.46684 -0.11075 0.47517 -0.08347 C 0.47691 -0.07029 0.48038 -0.05826 0.48368 -0.04532 C 0.48594 -0.02589 0.49253 -0.01063 0.49896 0.00648 C 0.51163 0.04046 0.49496 -0.00092 0.50399 0.02705 C 0.50972 0.04509 0.51771 0.05942 0.5243 0.07676 C 0.5283 0.08763 0.53368 0.09757 0.53785 0.10844 C 0.53906 0.11145 0.53958 0.11515 0.54132 0.11746 C 0.54253 0.11908 0.54462 0.11885 0.54635 0.11954 C 0.55104 0.11006 0.55781 0.10266 0.56163 0.09249 C 0.56753 0.077 0.57482 0.06104 0.58021 0.04509 C 0.58715 0.02497 0.59305 0.00486 0.60225 -0.01364 C 0.60538 -0.03006 0.61267 -0.0467 0.61927 -0.06127 C 0.62239 -0.07884 0.62725 -0.09919 0.63455 -0.11514 C 0.63663 -0.11977 0.63906 -0.12416 0.64132 -0.12855 C 0.64253 -0.13087 0.64271 -0.13433 0.64462 -0.13549 C 0.64687 -0.13688 0.64913 -0.1385 0.65139 -0.13988 C 0.6585 -0.14959 0.66232 -0.14798 0.6717 -0.15121 C 0.67517 -0.15052 0.67916 -0.15168 0.68194 -0.1489 C 0.68437 -0.14659 0.68385 -0.14127 0.68524 -0.1378 C 0.68611 -0.13526 0.68767 -0.13341 0.68871 -0.13087 C 0.69166 -0.12347 0.69444 -0.11584 0.69722 -0.10844 C 0.69878 -0.10428 0.69861 -0.09896 0.70052 -0.0948 C 0.70208 -0.0911 0.70538 -0.08902 0.70729 -0.08578 C 0.71962 -0.06497 0.71007 -0.07699 0.7158 -0.07029 L 0.78889 -0.32416 " pathEditMode="relative" rAng="0" ptsTypes="fffffffffffffffffffffffffffffffffffffffffffffffffffffffAf">
                                      <p:cBhvr>
                                        <p:cTn id="14" dur="2000" fill="hold"/>
                                        <p:tgtEl>
                                          <p:spTgt spid="2051"/>
                                        </p:tgtEl>
                                        <p:attrNameLst>
                                          <p:attrName>ppt_x</p:attrName>
                                          <p:attrName>ppt_y</p:attrName>
                                        </p:attrNameLst>
                                      </p:cBhvr>
                                      <p:rCtr x="38229" y="-11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Bilgehan\Photos\z3000d Denemeleri\Untitled_Panorama1.jp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624366"/>
            <a:ext cx="9144000" cy="32273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52400"/>
            <a:ext cx="8001000" cy="1143000"/>
          </a:xfrm>
        </p:spPr>
        <p:txBody>
          <a:bodyPr/>
          <a:lstStyle/>
          <a:p>
            <a:pPr algn="l"/>
            <a:r>
              <a:rPr lang="en-US" dirty="0" smtClean="0"/>
              <a:t>Education</a:t>
            </a:r>
            <a:endParaRPr lang="en-US" dirty="0"/>
          </a:p>
        </p:txBody>
      </p:sp>
      <p:sp>
        <p:nvSpPr>
          <p:cNvPr id="3" name="Content Placeholder 2"/>
          <p:cNvSpPr>
            <a:spLocks noGrp="1"/>
          </p:cNvSpPr>
          <p:nvPr>
            <p:ph sz="quarter" idx="13"/>
          </p:nvPr>
        </p:nvSpPr>
        <p:spPr>
          <a:xfrm>
            <a:off x="762000" y="1143000"/>
            <a:ext cx="7848600" cy="5029200"/>
          </a:xfrm>
        </p:spPr>
        <p:txBody>
          <a:bodyPr/>
          <a:lstStyle/>
          <a:p>
            <a:r>
              <a:rPr lang="tr-TR" dirty="0" smtClean="0">
                <a:solidFill>
                  <a:schemeClr val="tx1"/>
                </a:solidFill>
              </a:rPr>
              <a:t>LGS (High school entrance exam) (1.5 million people)</a:t>
            </a:r>
          </a:p>
          <a:p>
            <a:r>
              <a:rPr lang="tr-TR" dirty="0" smtClean="0">
                <a:solidFill>
                  <a:schemeClr val="tx1"/>
                </a:solidFill>
              </a:rPr>
              <a:t>ÖSS (University entrance exam) (2.5 million people)</a:t>
            </a:r>
          </a:p>
          <a:p>
            <a:pPr lvl="1"/>
            <a:r>
              <a:rPr lang="tr-TR" dirty="0" smtClean="0">
                <a:solidFill>
                  <a:schemeClr val="tx1"/>
                </a:solidFill>
              </a:rPr>
              <a:t>180 questions in 195min. (Turkish, Social and theoretical science, math and geometry)</a:t>
            </a:r>
          </a:p>
          <a:p>
            <a:pPr lvl="1"/>
            <a:r>
              <a:rPr lang="en-US" dirty="0" smtClean="0">
                <a:solidFill>
                  <a:schemeClr val="tx1"/>
                </a:solidFill>
              </a:rPr>
              <a:t>S</a:t>
            </a:r>
            <a:r>
              <a:rPr lang="tr-TR" dirty="0" smtClean="0">
                <a:solidFill>
                  <a:schemeClr val="tx1"/>
                </a:solidFill>
              </a:rPr>
              <a:t>cholarships </a:t>
            </a:r>
            <a:r>
              <a:rPr lang="tr-TR" dirty="0" smtClean="0">
                <a:solidFill>
                  <a:schemeClr val="tx1"/>
                </a:solidFill>
              </a:rPr>
              <a:t>for people who are in top 5000</a:t>
            </a:r>
          </a:p>
          <a:p>
            <a:pPr lvl="3"/>
            <a:r>
              <a:rPr lang="tr-TR" dirty="0" smtClean="0">
                <a:solidFill>
                  <a:schemeClr val="tx1"/>
                </a:solidFill>
              </a:rPr>
              <a:t>For </a:t>
            </a:r>
            <a:r>
              <a:rPr lang="tr-TR" dirty="0" smtClean="0">
                <a:solidFill>
                  <a:schemeClr val="tx1"/>
                </a:solidFill>
              </a:rPr>
              <a:t>people who choose science and in top 5000, Turkish Science Foundation gives 400</a:t>
            </a:r>
            <a:r>
              <a:rPr lang="az-Cyrl-AZ" dirty="0" smtClean="0">
                <a:solidFill>
                  <a:schemeClr val="tx1"/>
                </a:solidFill>
              </a:rPr>
              <a:t>Є</a:t>
            </a:r>
            <a:r>
              <a:rPr lang="tr-TR" dirty="0" smtClean="0">
                <a:solidFill>
                  <a:schemeClr val="tx1"/>
                </a:solidFill>
              </a:rPr>
              <a:t>/month </a:t>
            </a:r>
          </a:p>
          <a:p>
            <a:pPr lvl="3"/>
            <a:r>
              <a:rPr lang="tr-TR" dirty="0" smtClean="0">
                <a:solidFill>
                  <a:schemeClr val="tx1"/>
                </a:solidFill>
              </a:rPr>
              <a:t>For people who are in top 1000, Turkish government gives 250</a:t>
            </a:r>
            <a:r>
              <a:rPr lang="az-Cyrl-AZ" dirty="0" smtClean="0">
                <a:solidFill>
                  <a:schemeClr val="tx1"/>
                </a:solidFill>
              </a:rPr>
              <a:t>Є</a:t>
            </a:r>
            <a:endParaRPr lang="tr-TR" dirty="0" smtClean="0">
              <a:solidFill>
                <a:schemeClr val="tx1"/>
              </a:solidFill>
            </a:endParaRPr>
          </a:p>
          <a:p>
            <a:pPr lvl="3"/>
            <a:r>
              <a:rPr lang="tr-TR" dirty="0" smtClean="0">
                <a:solidFill>
                  <a:schemeClr val="tx1"/>
                </a:solidFill>
              </a:rPr>
              <a:t>Many more scholarships in private universities (100- 500</a:t>
            </a:r>
            <a:r>
              <a:rPr lang="az-Cyrl-AZ" dirty="0" smtClean="0">
                <a:solidFill>
                  <a:schemeClr val="tx1"/>
                </a:solidFill>
              </a:rPr>
              <a:t>Є</a:t>
            </a:r>
            <a:r>
              <a:rPr lang="tr-TR" dirty="0" smtClean="0">
                <a:solidFill>
                  <a:schemeClr val="tx1"/>
                </a:solidFill>
              </a:rPr>
              <a:t>)</a:t>
            </a:r>
          </a:p>
          <a:p>
            <a:pPr lvl="1"/>
            <a:endParaRPr lang="tr-TR" dirty="0" smtClean="0">
              <a:solidFill>
                <a:schemeClr val="tx1"/>
              </a:solidFill>
            </a:endParaRPr>
          </a:p>
          <a:p>
            <a:pPr lvl="1"/>
            <a:endParaRPr lang="tr-TR"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793041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512511" cy="1143000"/>
          </a:xfrm>
        </p:spPr>
        <p:txBody>
          <a:bodyPr/>
          <a:lstStyle/>
          <a:p>
            <a:r>
              <a:rPr lang="en-US" dirty="0" smtClean="0"/>
              <a:t>In universities</a:t>
            </a:r>
            <a:endParaRPr lang="en-US" dirty="0"/>
          </a:p>
        </p:txBody>
      </p:sp>
      <p:sp>
        <p:nvSpPr>
          <p:cNvPr id="3" name="Content Placeholder 2"/>
          <p:cNvSpPr>
            <a:spLocks noGrp="1"/>
          </p:cNvSpPr>
          <p:nvPr>
            <p:ph sz="quarter" idx="13"/>
          </p:nvPr>
        </p:nvSpPr>
        <p:spPr>
          <a:xfrm>
            <a:off x="1219200" y="1287117"/>
            <a:ext cx="6400800" cy="4572000"/>
          </a:xfrm>
        </p:spPr>
        <p:txBody>
          <a:bodyPr>
            <a:normAutofit fontScale="92500"/>
          </a:bodyPr>
          <a:lstStyle/>
          <a:p>
            <a:endParaRPr lang="en-US" dirty="0" smtClean="0"/>
          </a:p>
          <a:p>
            <a:r>
              <a:rPr lang="en-US" dirty="0" smtClean="0"/>
              <a:t>The grading system:</a:t>
            </a:r>
          </a:p>
          <a:p>
            <a:pPr lvl="1"/>
            <a:r>
              <a:rPr lang="en-US" dirty="0" smtClean="0"/>
              <a:t>Final letter grade from F to A+</a:t>
            </a:r>
          </a:p>
          <a:p>
            <a:pPr lvl="1"/>
            <a:r>
              <a:rPr lang="en-US" dirty="0" smtClean="0"/>
              <a:t>Exam grade from 0-100</a:t>
            </a:r>
            <a:br>
              <a:rPr lang="en-US" dirty="0" smtClean="0"/>
            </a:br>
            <a:r>
              <a:rPr lang="en-US" dirty="0" smtClean="0"/>
              <a:t>	Compare to </a:t>
            </a:r>
            <a:r>
              <a:rPr lang="en-US" dirty="0"/>
              <a:t>N</a:t>
            </a:r>
            <a:r>
              <a:rPr lang="en-US" dirty="0" smtClean="0"/>
              <a:t>etherlands getting 100 is easier.</a:t>
            </a:r>
          </a:p>
          <a:p>
            <a:pPr marL="365760" lvl="1" indent="0">
              <a:buNone/>
            </a:pPr>
            <a:r>
              <a:rPr lang="en-US" b="1" dirty="0" smtClean="0"/>
              <a:t>Life expenses: </a:t>
            </a:r>
          </a:p>
          <a:p>
            <a:pPr marL="365760" lvl="1" indent="0">
              <a:buNone/>
            </a:pPr>
            <a:r>
              <a:rPr lang="en-US" dirty="0" smtClean="0"/>
              <a:t>Depends on the university (Main cities around 500</a:t>
            </a:r>
            <a:r>
              <a:rPr lang="az-Cyrl-AZ" dirty="0" smtClean="0"/>
              <a:t>Є</a:t>
            </a:r>
            <a:r>
              <a:rPr lang="en-US" dirty="0" smtClean="0"/>
              <a:t>)</a:t>
            </a:r>
          </a:p>
          <a:p>
            <a:r>
              <a:rPr lang="en-US" sz="2300" b="1" dirty="0"/>
              <a:t>Transportation in Ankara is not very </a:t>
            </a:r>
            <a:r>
              <a:rPr lang="en-US" sz="2300" b="1" dirty="0" smtClean="0"/>
              <a:t>developed</a:t>
            </a:r>
            <a:r>
              <a:rPr lang="en-US" sz="2300" b="1" dirty="0"/>
              <a:t>. </a:t>
            </a:r>
          </a:p>
          <a:p>
            <a:pPr lvl="1"/>
            <a:r>
              <a:rPr lang="en-US" sz="2100" b="1" dirty="0"/>
              <a:t>2 subway lines, many bus lines, </a:t>
            </a:r>
            <a:r>
              <a:rPr lang="en-US" sz="2100" b="1" dirty="0" smtClean="0"/>
              <a:t>mini busses</a:t>
            </a:r>
            <a:r>
              <a:rPr lang="en-US" sz="2100" b="1" dirty="0"/>
              <a:t>, university shuttles</a:t>
            </a:r>
          </a:p>
          <a:p>
            <a:pPr lvl="1"/>
            <a:r>
              <a:rPr lang="en-US" sz="2100" b="1" dirty="0"/>
              <a:t>You are lucky in Bilkent Uni</a:t>
            </a:r>
            <a:r>
              <a:rPr lang="en-US" sz="2100" b="1" dirty="0" smtClean="0"/>
              <a:t>. </a:t>
            </a:r>
            <a:r>
              <a:rPr lang="en-US" sz="2100" b="1" dirty="0"/>
              <a:t>a</a:t>
            </a:r>
            <a:r>
              <a:rPr lang="en-US" sz="2100" b="1" dirty="0" smtClean="0"/>
              <a:t>nd METU</a:t>
            </a:r>
            <a:endParaRPr lang="en-US" sz="2100" b="1" dirty="0"/>
          </a:p>
        </p:txBody>
      </p:sp>
      <p:sp>
        <p:nvSpPr>
          <p:cNvPr id="4" name="Content Placeholder 2"/>
          <p:cNvSpPr txBox="1">
            <a:spLocks/>
          </p:cNvSpPr>
          <p:nvPr/>
        </p:nvSpPr>
        <p:spPr>
          <a:xfrm>
            <a:off x="1371600" y="4953000"/>
            <a:ext cx="5181600" cy="175260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lvl="1"/>
            <a:endParaRPr lang="en-US" dirty="0" smtClean="0">
              <a:solidFill>
                <a:schemeClr val="tx1"/>
              </a:solidFill>
            </a:endParaRPr>
          </a:p>
        </p:txBody>
      </p:sp>
    </p:spTree>
    <p:extLst>
      <p:ext uri="{BB962C8B-B14F-4D97-AF65-F5344CB8AC3E}">
        <p14:creationId xmlns:p14="http://schemas.microsoft.com/office/powerpoint/2010/main" val="2540608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7" y="1828800"/>
            <a:ext cx="7256430" cy="2286000"/>
          </a:xfrm>
        </p:spPr>
        <p:txBody>
          <a:bodyPr/>
          <a:lstStyle/>
          <a:p>
            <a:pPr marL="0" indent="0" algn="ctr">
              <a:buNone/>
            </a:pPr>
            <a:r>
              <a:rPr lang="en-US" dirty="0" smtClean="0"/>
              <a:t>Almost every shop  is open everyday until 22.00</a:t>
            </a:r>
            <a:br>
              <a:rPr lang="en-US" dirty="0" smtClean="0"/>
            </a:br>
            <a:endParaRPr lang="en-US" dirty="0"/>
          </a:p>
        </p:txBody>
      </p:sp>
      <p:sp>
        <p:nvSpPr>
          <p:cNvPr id="4" name="Rectangle 3"/>
          <p:cNvSpPr/>
          <p:nvPr/>
        </p:nvSpPr>
        <p:spPr>
          <a:xfrm>
            <a:off x="2014942" y="4267200"/>
            <a:ext cx="5410200" cy="800219"/>
          </a:xfrm>
          <a:prstGeom prst="rect">
            <a:avLst/>
          </a:prstGeom>
          <a:effectLst/>
        </p:spPr>
        <p:txBody>
          <a:bodyPr vert="horz" lIns="91440" tIns="45720" rIns="91440" bIns="45720" rtlCol="0" anchor="t" anchorCtr="0">
            <a:noAutofit/>
          </a:bodyPr>
          <a:lstStyle/>
          <a:p>
            <a:pPr algn="ctr">
              <a:spcBef>
                <a:spcPct val="0"/>
              </a:spcBef>
              <a:buClr>
                <a:schemeClr val="accent6">
                  <a:lumMod val="75000"/>
                </a:schemeClr>
              </a:buClr>
              <a:buSzPct val="128000"/>
              <a:buFont typeface="Georgia" pitchFamily="18" charset="0"/>
              <a:buNone/>
            </a:pPr>
            <a:r>
              <a:rPr lang="en-US" sz="46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EVEN ON SUNDAYS</a:t>
            </a:r>
          </a:p>
        </p:txBody>
      </p:sp>
      <p:sp>
        <p:nvSpPr>
          <p:cNvPr id="5" name="TextBox 4"/>
          <p:cNvSpPr txBox="1"/>
          <p:nvPr/>
        </p:nvSpPr>
        <p:spPr>
          <a:xfrm>
            <a:off x="890992" y="304800"/>
            <a:ext cx="7658100" cy="1508105"/>
          </a:xfrm>
          <a:prstGeom prst="rect">
            <a:avLst/>
          </a:prstGeom>
          <a:effectLst/>
        </p:spPr>
        <p:txBody>
          <a:bodyPr vert="horz" lIns="91440" tIns="45720" rIns="91440" bIns="45720" rtlCol="0" anchor="t" anchorCtr="0">
            <a:noAutofit/>
          </a:bodyPr>
          <a:lstStyle>
            <a:lvl1pPr indent="0" algn="ctr">
              <a:spcBef>
                <a:spcPct val="0"/>
              </a:spcBef>
              <a:buClr>
                <a:schemeClr val="accent6">
                  <a:lumMod val="75000"/>
                </a:schemeClr>
              </a:buClr>
              <a:buSzPct val="128000"/>
              <a:buFont typeface="Georgia" pitchFamily="18" charset="0"/>
              <a:buNone/>
              <a:defRPr sz="4600" b="1" i="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One of the best </a:t>
            </a:r>
            <a:r>
              <a:rPr lang="en-US" dirty="0" smtClean="0"/>
              <a:t>things </a:t>
            </a:r>
            <a:r>
              <a:rPr lang="en-US" dirty="0"/>
              <a:t>in Turkey</a:t>
            </a:r>
          </a:p>
        </p:txBody>
      </p:sp>
    </p:spTree>
    <p:extLst>
      <p:ext uri="{BB962C8B-B14F-4D97-AF65-F5344CB8AC3E}">
        <p14:creationId xmlns:p14="http://schemas.microsoft.com/office/powerpoint/2010/main" val="102378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Bilgehan\Photos\Nijmegen (03.09.2012-2014 )\Kahvalti\DSC_01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0715" y="1066800"/>
            <a:ext cx="3612528" cy="24185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Bilgehan\Photos\Nijmegen (03.09.2012-2014 )\Kahvalti\DSC_01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7422" y="8744"/>
            <a:ext cx="2801588" cy="41846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Bilgehan\Desktop\Turkish Baklava - Türk Baklavasi..jpg"/>
          <p:cNvPicPr>
            <a:picLocks noChangeAspect="1" noChangeArrowheads="1"/>
          </p:cNvPicPr>
          <p:nvPr/>
        </p:nvPicPr>
        <p:blipFill rotWithShape="1">
          <a:blip r:embed="rId5">
            <a:extLst>
              <a:ext uri="{28A0092B-C50C-407E-A947-70E740481C1C}">
                <a14:useLocalDpi xmlns:a14="http://schemas.microsoft.com/office/drawing/2010/main" val="0"/>
              </a:ext>
            </a:extLst>
          </a:blip>
          <a:srcRect b="24330"/>
          <a:stretch/>
        </p:blipFill>
        <p:spPr bwMode="auto">
          <a:xfrm>
            <a:off x="5044190" y="3810000"/>
            <a:ext cx="4023610" cy="2626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2595" y="142038"/>
            <a:ext cx="6512511" cy="1143000"/>
          </a:xfrm>
        </p:spPr>
        <p:txBody>
          <a:bodyPr/>
          <a:lstStyle/>
          <a:p>
            <a:pPr algn="l"/>
            <a:r>
              <a:rPr lang="tr-TR" dirty="0" smtClean="0"/>
              <a:t>Culture</a:t>
            </a:r>
            <a:endParaRPr lang="en-US" dirty="0"/>
          </a:p>
        </p:txBody>
      </p:sp>
      <p:sp>
        <p:nvSpPr>
          <p:cNvPr id="4" name="Content Placeholder 3"/>
          <p:cNvSpPr>
            <a:spLocks noGrp="1"/>
          </p:cNvSpPr>
          <p:nvPr>
            <p:ph sz="quarter" idx="13"/>
          </p:nvPr>
        </p:nvSpPr>
        <p:spPr>
          <a:xfrm>
            <a:off x="609600" y="1371600"/>
            <a:ext cx="6400800" cy="3474720"/>
          </a:xfrm>
        </p:spPr>
        <p:txBody>
          <a:bodyPr/>
          <a:lstStyle/>
          <a:p>
            <a:r>
              <a:rPr lang="tr-TR" dirty="0" smtClean="0"/>
              <a:t>Very very rich cuisine</a:t>
            </a:r>
            <a:endParaRPr lang="en-US" dirty="0"/>
          </a:p>
        </p:txBody>
      </p:sp>
      <p:pic>
        <p:nvPicPr>
          <p:cNvPr id="1033" name="Picture 9" descr="H:\Bilgehan\Photos\Nijmegen (03.09.2012-2014 )\Kahvalti\DSC_01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41" y="3871210"/>
            <a:ext cx="3823156" cy="255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06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barn(inVertical)">
                                      <p:cBhvr>
                                        <p:cTn id="7" dur="500"/>
                                        <p:tgtEl>
                                          <p:spTgt spid="1033"/>
                                        </p:tgtEl>
                                      </p:cBhvr>
                                    </p:animEffect>
                                  </p:childTnLst>
                                </p:cTn>
                              </p:par>
                              <p:par>
                                <p:cTn id="8" presetID="16" presetClass="entr" presetSubtype="21"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barn(inVertical)">
                                      <p:cBhvr>
                                        <p:cTn id="10" dur="500"/>
                                        <p:tgtEl>
                                          <p:spTgt spid="1034"/>
                                        </p:tgtEl>
                                      </p:cBhvr>
                                    </p:animEffect>
                                  </p:childTnLst>
                                </p:cTn>
                              </p:par>
                              <p:par>
                                <p:cTn id="11" presetID="16" presetClass="entr" presetSubtype="21" fill="hold" nodeType="withEffect">
                                  <p:stCondLst>
                                    <p:cond delay="0"/>
                                  </p:stCondLst>
                                  <p:childTnLst>
                                    <p:set>
                                      <p:cBhvr>
                                        <p:cTn id="12" dur="1" fill="hold">
                                          <p:stCondLst>
                                            <p:cond delay="0"/>
                                          </p:stCondLst>
                                        </p:cTn>
                                        <p:tgtEl>
                                          <p:spTgt spid="1035"/>
                                        </p:tgtEl>
                                        <p:attrNameLst>
                                          <p:attrName>style.visibility</p:attrName>
                                        </p:attrNameLst>
                                      </p:cBhvr>
                                      <p:to>
                                        <p:strVal val="visible"/>
                                      </p:to>
                                    </p:set>
                                    <p:animEffect transition="in" filter="barn(inVertical)">
                                      <p:cBhvr>
                                        <p:cTn id="13" dur="500"/>
                                        <p:tgtEl>
                                          <p:spTgt spid="1035"/>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ilgehan\Desktop\map_of_turk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8077200" cy="60665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ilgehan\Desktop\diyarbakir-yoresel-yemekler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432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ilgehan\Desktop\lokum_2811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05000"/>
            <a:ext cx="5471398" cy="419576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ilgehan\Desktop\angelskitchen_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45484"/>
            <a:ext cx="4327282" cy="32645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ilgehan\Desktop\yemek_cig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7" y="391804"/>
            <a:ext cx="477202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Bilgehan\Desktop\12974261-traditional-turkish-cuisine-sweet-baklava-desser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400" y="125506"/>
            <a:ext cx="3474253" cy="23190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ilgehan\Desktop\Appetizer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0545" y="3254957"/>
            <a:ext cx="4759990" cy="26328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Bilgehan\Desktop\tavuksi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2400" y="2099067"/>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Bilgehan\Desktop\kasarli2020borek20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80646" y="1004548"/>
            <a:ext cx="2104089" cy="28054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Bilgehan\Desktop\chicken shish kebab Turkish food.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75042" y="3506015"/>
            <a:ext cx="4150113" cy="31125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Bilgehan\Desktop\DSC_121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51765" y="3915413"/>
            <a:ext cx="4343522" cy="290795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ilgehan\Desktop\ERKEKELİ MANTI.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80540" y="665275"/>
            <a:ext cx="3933825"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2051"/>
                                        </p:tgtEl>
                                        <p:attrNameLst>
                                          <p:attrName>ppt_w</p:attrName>
                                        </p:attrNameLst>
                                      </p:cBhvr>
                                      <p:tavLst>
                                        <p:tav tm="0">
                                          <p:val>
                                            <p:strVal val="ppt_w"/>
                                          </p:val>
                                        </p:tav>
                                        <p:tav tm="100000">
                                          <p:val>
                                            <p:fltVal val="0"/>
                                          </p:val>
                                        </p:tav>
                                      </p:tavLst>
                                    </p:anim>
                                    <p:anim calcmode="lin" valueType="num">
                                      <p:cBhvr>
                                        <p:cTn id="14" dur="500"/>
                                        <p:tgtEl>
                                          <p:spTgt spid="2051"/>
                                        </p:tgtEl>
                                        <p:attrNameLst>
                                          <p:attrName>ppt_h</p:attrName>
                                        </p:attrNameLst>
                                      </p:cBhvr>
                                      <p:tavLst>
                                        <p:tav tm="0">
                                          <p:val>
                                            <p:strVal val="ppt_h"/>
                                          </p:val>
                                        </p:tav>
                                        <p:tav tm="100000">
                                          <p:val>
                                            <p:fltVal val="0"/>
                                          </p:val>
                                        </p:tav>
                                      </p:tavLst>
                                    </p:anim>
                                    <p:animEffect transition="out" filter="fade">
                                      <p:cBhvr>
                                        <p:cTn id="15" dur="500"/>
                                        <p:tgtEl>
                                          <p:spTgt spid="2051"/>
                                        </p:tgtEl>
                                      </p:cBhvr>
                                    </p:animEffect>
                                    <p:set>
                                      <p:cBhvr>
                                        <p:cTn id="16" dur="1" fill="hold">
                                          <p:stCondLst>
                                            <p:cond delay="499"/>
                                          </p:stCondLst>
                                        </p:cTn>
                                        <p:tgtEl>
                                          <p:spTgt spid="2051"/>
                                        </p:tgtEl>
                                        <p:attrNameLst>
                                          <p:attrName>style.visibility</p:attrName>
                                        </p:attrNameLst>
                                      </p:cBhvr>
                                      <p:to>
                                        <p:strVal val="hidden"/>
                                      </p:to>
                                    </p:set>
                                  </p:childTnLst>
                                </p:cTn>
                              </p:par>
                              <p:par>
                                <p:cTn id="17" presetID="53" presetClass="entr" presetSubtype="16"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500" fill="hold"/>
                                        <p:tgtEl>
                                          <p:spTgt spid="2052"/>
                                        </p:tgtEl>
                                        <p:attrNameLst>
                                          <p:attrName>ppt_w</p:attrName>
                                        </p:attrNameLst>
                                      </p:cBhvr>
                                      <p:tavLst>
                                        <p:tav tm="0">
                                          <p:val>
                                            <p:fltVal val="0"/>
                                          </p:val>
                                        </p:tav>
                                        <p:tav tm="100000">
                                          <p:val>
                                            <p:strVal val="#ppt_w"/>
                                          </p:val>
                                        </p:tav>
                                      </p:tavLst>
                                    </p:anim>
                                    <p:anim calcmode="lin" valueType="num">
                                      <p:cBhvr>
                                        <p:cTn id="20" dur="500" fill="hold"/>
                                        <p:tgtEl>
                                          <p:spTgt spid="2052"/>
                                        </p:tgtEl>
                                        <p:attrNameLst>
                                          <p:attrName>ppt_h</p:attrName>
                                        </p:attrNameLst>
                                      </p:cBhvr>
                                      <p:tavLst>
                                        <p:tav tm="0">
                                          <p:val>
                                            <p:fltVal val="0"/>
                                          </p:val>
                                        </p:tav>
                                        <p:tav tm="100000">
                                          <p:val>
                                            <p:strVal val="#ppt_h"/>
                                          </p:val>
                                        </p:tav>
                                      </p:tavLst>
                                    </p:anim>
                                    <p:animEffect transition="in" filter="fade">
                                      <p:cBhvr>
                                        <p:cTn id="21" dur="500"/>
                                        <p:tgtEl>
                                          <p:spTgt spid="205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2052"/>
                                        </p:tgtEl>
                                        <p:attrNameLst>
                                          <p:attrName>ppt_w</p:attrName>
                                        </p:attrNameLst>
                                      </p:cBhvr>
                                      <p:tavLst>
                                        <p:tav tm="0">
                                          <p:val>
                                            <p:strVal val="ppt_w"/>
                                          </p:val>
                                        </p:tav>
                                        <p:tav tm="100000">
                                          <p:val>
                                            <p:fltVal val="0"/>
                                          </p:val>
                                        </p:tav>
                                      </p:tavLst>
                                    </p:anim>
                                    <p:anim calcmode="lin" valueType="num">
                                      <p:cBhvr>
                                        <p:cTn id="26" dur="500"/>
                                        <p:tgtEl>
                                          <p:spTgt spid="2052"/>
                                        </p:tgtEl>
                                        <p:attrNameLst>
                                          <p:attrName>ppt_h</p:attrName>
                                        </p:attrNameLst>
                                      </p:cBhvr>
                                      <p:tavLst>
                                        <p:tav tm="0">
                                          <p:val>
                                            <p:strVal val="ppt_h"/>
                                          </p:val>
                                        </p:tav>
                                        <p:tav tm="100000">
                                          <p:val>
                                            <p:fltVal val="0"/>
                                          </p:val>
                                        </p:tav>
                                      </p:tavLst>
                                    </p:anim>
                                    <p:animEffect transition="out" filter="fade">
                                      <p:cBhvr>
                                        <p:cTn id="27" dur="500"/>
                                        <p:tgtEl>
                                          <p:spTgt spid="2052"/>
                                        </p:tgtEl>
                                      </p:cBhvr>
                                    </p:animEffect>
                                    <p:set>
                                      <p:cBhvr>
                                        <p:cTn id="28" dur="1" fill="hold">
                                          <p:stCondLst>
                                            <p:cond delay="499"/>
                                          </p:stCondLst>
                                        </p:cTn>
                                        <p:tgtEl>
                                          <p:spTgt spid="2052"/>
                                        </p:tgtEl>
                                        <p:attrNameLst>
                                          <p:attrName>style.visibility</p:attrName>
                                        </p:attrNameLst>
                                      </p:cBhvr>
                                      <p:to>
                                        <p:strVal val="hidden"/>
                                      </p:to>
                                    </p:set>
                                  </p:childTnLst>
                                </p:cTn>
                              </p:par>
                              <p:par>
                                <p:cTn id="29" presetID="53" presetClass="entr" presetSubtype="16" fill="hold" nodeType="withEffect">
                                  <p:stCondLst>
                                    <p:cond delay="0"/>
                                  </p:stCondLst>
                                  <p:childTnLst>
                                    <p:set>
                                      <p:cBhvr>
                                        <p:cTn id="30" dur="1" fill="hold">
                                          <p:stCondLst>
                                            <p:cond delay="0"/>
                                          </p:stCondLst>
                                        </p:cTn>
                                        <p:tgtEl>
                                          <p:spTgt spid="2053"/>
                                        </p:tgtEl>
                                        <p:attrNameLst>
                                          <p:attrName>style.visibility</p:attrName>
                                        </p:attrNameLst>
                                      </p:cBhvr>
                                      <p:to>
                                        <p:strVal val="visible"/>
                                      </p:to>
                                    </p:set>
                                    <p:anim calcmode="lin" valueType="num">
                                      <p:cBhvr>
                                        <p:cTn id="31" dur="500" fill="hold"/>
                                        <p:tgtEl>
                                          <p:spTgt spid="2053"/>
                                        </p:tgtEl>
                                        <p:attrNameLst>
                                          <p:attrName>ppt_w</p:attrName>
                                        </p:attrNameLst>
                                      </p:cBhvr>
                                      <p:tavLst>
                                        <p:tav tm="0">
                                          <p:val>
                                            <p:fltVal val="0"/>
                                          </p:val>
                                        </p:tav>
                                        <p:tav tm="100000">
                                          <p:val>
                                            <p:strVal val="#ppt_w"/>
                                          </p:val>
                                        </p:tav>
                                      </p:tavLst>
                                    </p:anim>
                                    <p:anim calcmode="lin" valueType="num">
                                      <p:cBhvr>
                                        <p:cTn id="32" dur="500" fill="hold"/>
                                        <p:tgtEl>
                                          <p:spTgt spid="2053"/>
                                        </p:tgtEl>
                                        <p:attrNameLst>
                                          <p:attrName>ppt_h</p:attrName>
                                        </p:attrNameLst>
                                      </p:cBhvr>
                                      <p:tavLst>
                                        <p:tav tm="0">
                                          <p:val>
                                            <p:fltVal val="0"/>
                                          </p:val>
                                        </p:tav>
                                        <p:tav tm="100000">
                                          <p:val>
                                            <p:strVal val="#ppt_h"/>
                                          </p:val>
                                        </p:tav>
                                      </p:tavLst>
                                    </p:anim>
                                    <p:animEffect transition="in" filter="fade">
                                      <p:cBhvr>
                                        <p:cTn id="33" dur="500"/>
                                        <p:tgtEl>
                                          <p:spTgt spid="205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2053"/>
                                        </p:tgtEl>
                                        <p:attrNameLst>
                                          <p:attrName>ppt_w</p:attrName>
                                        </p:attrNameLst>
                                      </p:cBhvr>
                                      <p:tavLst>
                                        <p:tav tm="0">
                                          <p:val>
                                            <p:strVal val="ppt_w"/>
                                          </p:val>
                                        </p:tav>
                                        <p:tav tm="100000">
                                          <p:val>
                                            <p:fltVal val="0"/>
                                          </p:val>
                                        </p:tav>
                                      </p:tavLst>
                                    </p:anim>
                                    <p:anim calcmode="lin" valueType="num">
                                      <p:cBhvr>
                                        <p:cTn id="38" dur="500"/>
                                        <p:tgtEl>
                                          <p:spTgt spid="2053"/>
                                        </p:tgtEl>
                                        <p:attrNameLst>
                                          <p:attrName>ppt_h</p:attrName>
                                        </p:attrNameLst>
                                      </p:cBhvr>
                                      <p:tavLst>
                                        <p:tav tm="0">
                                          <p:val>
                                            <p:strVal val="ppt_h"/>
                                          </p:val>
                                        </p:tav>
                                        <p:tav tm="100000">
                                          <p:val>
                                            <p:fltVal val="0"/>
                                          </p:val>
                                        </p:tav>
                                      </p:tavLst>
                                    </p:anim>
                                    <p:animEffect transition="out" filter="fade">
                                      <p:cBhvr>
                                        <p:cTn id="39" dur="500"/>
                                        <p:tgtEl>
                                          <p:spTgt spid="2053"/>
                                        </p:tgtEl>
                                      </p:cBhvr>
                                    </p:animEffect>
                                    <p:set>
                                      <p:cBhvr>
                                        <p:cTn id="40" dur="1" fill="hold">
                                          <p:stCondLst>
                                            <p:cond delay="499"/>
                                          </p:stCondLst>
                                        </p:cTn>
                                        <p:tgtEl>
                                          <p:spTgt spid="2053"/>
                                        </p:tgtEl>
                                        <p:attrNameLst>
                                          <p:attrName>style.visibility</p:attrName>
                                        </p:attrNameLst>
                                      </p:cBhvr>
                                      <p:to>
                                        <p:strVal val="hidden"/>
                                      </p:to>
                                    </p:set>
                                  </p:childTnLst>
                                </p:cTn>
                              </p:par>
                              <p:par>
                                <p:cTn id="41" presetID="53" presetClass="entr" presetSubtype="16" fill="hold" nodeType="withEffect">
                                  <p:stCondLst>
                                    <p:cond delay="0"/>
                                  </p:stCondLst>
                                  <p:childTnLst>
                                    <p:set>
                                      <p:cBhvr>
                                        <p:cTn id="42" dur="1" fill="hold">
                                          <p:stCondLst>
                                            <p:cond delay="0"/>
                                          </p:stCondLst>
                                        </p:cTn>
                                        <p:tgtEl>
                                          <p:spTgt spid="2054"/>
                                        </p:tgtEl>
                                        <p:attrNameLst>
                                          <p:attrName>style.visibility</p:attrName>
                                        </p:attrNameLst>
                                      </p:cBhvr>
                                      <p:to>
                                        <p:strVal val="visible"/>
                                      </p:to>
                                    </p:set>
                                    <p:anim calcmode="lin" valueType="num">
                                      <p:cBhvr>
                                        <p:cTn id="43" dur="500" fill="hold"/>
                                        <p:tgtEl>
                                          <p:spTgt spid="2054"/>
                                        </p:tgtEl>
                                        <p:attrNameLst>
                                          <p:attrName>ppt_w</p:attrName>
                                        </p:attrNameLst>
                                      </p:cBhvr>
                                      <p:tavLst>
                                        <p:tav tm="0">
                                          <p:val>
                                            <p:fltVal val="0"/>
                                          </p:val>
                                        </p:tav>
                                        <p:tav tm="100000">
                                          <p:val>
                                            <p:strVal val="#ppt_w"/>
                                          </p:val>
                                        </p:tav>
                                      </p:tavLst>
                                    </p:anim>
                                    <p:anim calcmode="lin" valueType="num">
                                      <p:cBhvr>
                                        <p:cTn id="44" dur="500" fill="hold"/>
                                        <p:tgtEl>
                                          <p:spTgt spid="2054"/>
                                        </p:tgtEl>
                                        <p:attrNameLst>
                                          <p:attrName>ppt_h</p:attrName>
                                        </p:attrNameLst>
                                      </p:cBhvr>
                                      <p:tavLst>
                                        <p:tav tm="0">
                                          <p:val>
                                            <p:fltVal val="0"/>
                                          </p:val>
                                        </p:tav>
                                        <p:tav tm="100000">
                                          <p:val>
                                            <p:strVal val="#ppt_h"/>
                                          </p:val>
                                        </p:tav>
                                      </p:tavLst>
                                    </p:anim>
                                    <p:animEffect transition="in" filter="fade">
                                      <p:cBhvr>
                                        <p:cTn id="45" dur="500"/>
                                        <p:tgtEl>
                                          <p:spTgt spid="205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fltVal val="0"/>
                                          </p:val>
                                        </p:tav>
                                        <p:tav tm="100000">
                                          <p:val>
                                            <p:strVal val="#ppt_w"/>
                                          </p:val>
                                        </p:tav>
                                      </p:tavLst>
                                    </p:anim>
                                    <p:anim calcmode="lin" valueType="num">
                                      <p:cBhvr>
                                        <p:cTn id="79" dur="500" fill="hold"/>
                                        <p:tgtEl>
                                          <p:spTgt spid="14"/>
                                        </p:tgtEl>
                                        <p:attrNameLst>
                                          <p:attrName>ppt_h</p:attrName>
                                        </p:attrNameLst>
                                      </p:cBhvr>
                                      <p:tavLst>
                                        <p:tav tm="0">
                                          <p:val>
                                            <p:fltVal val="0"/>
                                          </p:val>
                                        </p:tav>
                                        <p:tav tm="100000">
                                          <p:val>
                                            <p:strVal val="#ppt_h"/>
                                          </p:val>
                                        </p:tav>
                                      </p:tavLst>
                                    </p:anim>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fltVal val="0"/>
                                          </p:val>
                                        </p:tav>
                                        <p:tav tm="100000">
                                          <p:val>
                                            <p:strVal val="#ppt_h"/>
                                          </p:val>
                                        </p:tav>
                                      </p:tavLst>
                                    </p:anim>
                                    <p:animEffect transition="in" filter="fade">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2055"/>
                                        </p:tgtEl>
                                        <p:attrNameLst>
                                          <p:attrName>style.visibility</p:attrName>
                                        </p:attrNameLst>
                                      </p:cBhvr>
                                      <p:to>
                                        <p:strVal val="visible"/>
                                      </p:to>
                                    </p:set>
                                    <p:anim calcmode="lin" valueType="num">
                                      <p:cBhvr>
                                        <p:cTn id="92" dur="500" fill="hold"/>
                                        <p:tgtEl>
                                          <p:spTgt spid="2055"/>
                                        </p:tgtEl>
                                        <p:attrNameLst>
                                          <p:attrName>ppt_w</p:attrName>
                                        </p:attrNameLst>
                                      </p:cBhvr>
                                      <p:tavLst>
                                        <p:tav tm="0">
                                          <p:val>
                                            <p:fltVal val="0"/>
                                          </p:val>
                                        </p:tav>
                                        <p:tav tm="100000">
                                          <p:val>
                                            <p:strVal val="#ppt_w"/>
                                          </p:val>
                                        </p:tav>
                                      </p:tavLst>
                                    </p:anim>
                                    <p:anim calcmode="lin" valueType="num">
                                      <p:cBhvr>
                                        <p:cTn id="93" dur="500" fill="hold"/>
                                        <p:tgtEl>
                                          <p:spTgt spid="2055"/>
                                        </p:tgtEl>
                                        <p:attrNameLst>
                                          <p:attrName>ppt_h</p:attrName>
                                        </p:attrNameLst>
                                      </p:cBhvr>
                                      <p:tavLst>
                                        <p:tav tm="0">
                                          <p:val>
                                            <p:fltVal val="0"/>
                                          </p:val>
                                        </p:tav>
                                        <p:tav tm="100000">
                                          <p:val>
                                            <p:strVal val="#ppt_h"/>
                                          </p:val>
                                        </p:tav>
                                      </p:tavLst>
                                    </p:anim>
                                    <p:animEffect transition="in" filter="fade">
                                      <p:cBhvr>
                                        <p:cTn id="94"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Turkish coffee</a:t>
            </a:r>
            <a:endParaRPr lang="en-US" dirty="0"/>
          </a:p>
        </p:txBody>
      </p:sp>
      <p:pic>
        <p:nvPicPr>
          <p:cNvPr id="3074" name="Picture 2" descr="C:\Users\Bilgehan\Desktop\buyuk_turk_kahve_kulturu.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52400"/>
            <a:ext cx="3333751" cy="32480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ilgehan\Desktop\Turkish coffee pot y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66724"/>
            <a:ext cx="3933825" cy="33286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Bilgehan\Desktop\turkish_coffe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763480"/>
            <a:ext cx="2236788" cy="298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31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ilgehan\Desktop\naz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7187"/>
            <a:ext cx="4680645" cy="29956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ilgehan\Desktop\502px-Votive_tree_cappadoc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55" y="533400"/>
            <a:ext cx="4781551"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29201" y="3590732"/>
            <a:ext cx="4038599" cy="2124268"/>
          </a:xfrm>
        </p:spPr>
        <p:txBody>
          <a:bodyPr/>
          <a:lstStyle/>
          <a:p>
            <a:r>
              <a:rPr lang="en-US" dirty="0" smtClean="0"/>
              <a:t>The Evil Eye (</a:t>
            </a:r>
            <a:r>
              <a:rPr lang="en-US" dirty="0" smtClean="0"/>
              <a:t>Nazar</a:t>
            </a:r>
            <a:r>
              <a:rPr lang="en-US" dirty="0" smtClean="0"/>
              <a:t>)</a:t>
            </a:r>
            <a:endParaRPr lang="en-US" dirty="0"/>
          </a:p>
        </p:txBody>
      </p:sp>
    </p:spTree>
    <p:extLst>
      <p:ext uri="{BB962C8B-B14F-4D97-AF65-F5344CB8AC3E}">
        <p14:creationId xmlns:p14="http://schemas.microsoft.com/office/powerpoint/2010/main" val="1058931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921</TotalTime>
  <Words>919</Words>
  <Application>Microsoft Office PowerPoint</Application>
  <PresentationFormat>On-screen Show (4:3)</PresentationFormat>
  <Paragraphs>118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Slipstream</vt:lpstr>
      <vt:lpstr>Türkiye</vt:lpstr>
      <vt:lpstr>PowerPoint Presentation</vt:lpstr>
      <vt:lpstr>Education</vt:lpstr>
      <vt:lpstr>In universities</vt:lpstr>
      <vt:lpstr>Almost every shop  is open everyday until 22.00 </vt:lpstr>
      <vt:lpstr>Culture</vt:lpstr>
      <vt:lpstr>PowerPoint Presentation</vt:lpstr>
      <vt:lpstr>Turkish coffee</vt:lpstr>
      <vt:lpstr>The Evil Eye (Nazar)</vt:lpstr>
      <vt:lpstr>Turkish hospitality is a way of life</vt:lpstr>
      <vt:lpstr>Respect for elders </vt:lpstr>
      <vt:lpstr>TURK101: Introduction to Turkish</vt:lpstr>
      <vt:lpstr>TURK101: Introduction to Turkish</vt:lpstr>
      <vt:lpstr>Facts About Turkey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Bilgehan</dc:creator>
  <cp:lastModifiedBy>Bilgehan</cp:lastModifiedBy>
  <cp:revision>40</cp:revision>
  <dcterms:created xsi:type="dcterms:W3CDTF">2006-08-16T00:00:00Z</dcterms:created>
  <dcterms:modified xsi:type="dcterms:W3CDTF">2013-04-02T11:45:46Z</dcterms:modified>
</cp:coreProperties>
</file>