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</p:sldMasterIdLst>
  <p:notesMasterIdLst>
    <p:notesMasterId r:id="rId12"/>
  </p:notesMasterIdLst>
  <p:handoutMasterIdLst>
    <p:handoutMasterId r:id="rId13"/>
  </p:handoutMasterIdLst>
  <p:sldIdLst>
    <p:sldId id="344" r:id="rId3"/>
    <p:sldId id="345" r:id="rId4"/>
    <p:sldId id="352" r:id="rId5"/>
    <p:sldId id="346" r:id="rId6"/>
    <p:sldId id="347" r:id="rId7"/>
    <p:sldId id="348" r:id="rId8"/>
    <p:sldId id="349" r:id="rId9"/>
    <p:sldId id="350" r:id="rId10"/>
    <p:sldId id="351" r:id="rId11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5pPr>
    <a:lvl6pPr marL="22860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6pPr>
    <a:lvl7pPr marL="27432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7pPr>
    <a:lvl8pPr marL="32004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8pPr>
    <a:lvl9pPr marL="36576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B9"/>
    <a:srgbClr val="BE311A"/>
    <a:srgbClr val="C1C6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896" y="-3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176E9C-B06E-4046-A587-2BA86A3F1E18}" type="datetime1">
              <a:rPr lang="nl-NL"/>
              <a:pPr/>
              <a:t>5-2-2012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AB77C-6FE7-4EED-A10B-E4FCFD9FF9D4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2309EF-2BF6-4239-B2E8-D357576E7A8B}" type="datetime1">
              <a:rPr lang="nl-NL"/>
              <a:pPr/>
              <a:t>5-2-2012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B2D0BD-18B3-4FCA-9283-8F1637940AB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431977-31B9-40B0-B120-E7837AF00B1F}" type="slidenum">
              <a:rPr lang="nl-NL"/>
              <a:pPr/>
              <a:t>6</a:t>
            </a:fld>
            <a:endParaRPr lang="nl-NL"/>
          </a:p>
        </p:txBody>
      </p:sp>
      <p:sp>
        <p:nvSpPr>
          <p:cNvPr id="5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B7B733-0D45-4A2B-982D-3032FC83667F}" type="slidenum">
              <a:rPr lang="nl-NL"/>
              <a:pPr/>
              <a:t>7</a:t>
            </a:fld>
            <a:endParaRPr lang="nl-NL"/>
          </a:p>
        </p:txBody>
      </p:sp>
      <p:sp>
        <p:nvSpPr>
          <p:cNvPr id="61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2070000"/>
            <a:ext cx="5328000" cy="6007100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32012" y="806079"/>
            <a:ext cx="8789988" cy="6592042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>
                <a:ln w="25400">
                  <a:solidFill>
                    <a:schemeClr val="tx1"/>
                  </a:solidFill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3000" cy="53340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004800" cy="8460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02400" y="0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4240800"/>
            <a:ext cx="6502400" cy="4212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6502400" y="4240800"/>
            <a:ext cx="6502400" cy="4212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1676400"/>
            <a:ext cx="13003200" cy="5727600"/>
          </a:xfrm>
          <a:solidFill>
            <a:schemeClr val="tx1"/>
          </a:solidFill>
          <a:ln w="25400"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00113" y="990600"/>
            <a:ext cx="11049000" cy="6096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3000" cy="53340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>
          <a:xfrm>
            <a:off x="649217" y="8885157"/>
            <a:ext cx="3026944" cy="669767"/>
          </a:xfrm>
          <a:prstGeom prst="rect">
            <a:avLst/>
          </a:prstGeom>
        </p:spPr>
        <p:txBody>
          <a:bodyPr lIns="117967" tIns="58983" rIns="117967" bIns="58983"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>
          <a:xfrm>
            <a:off x="4448256" y="8885157"/>
            <a:ext cx="4120576" cy="669767"/>
          </a:xfrm>
          <a:prstGeom prst="rect">
            <a:avLst/>
          </a:prstGeom>
        </p:spPr>
        <p:txBody>
          <a:bodyPr lIns="117967" tIns="58983" rIns="117967" bIns="58983"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>
          <a:xfrm>
            <a:off x="9324545" y="8885157"/>
            <a:ext cx="3026944" cy="669767"/>
          </a:xfrm>
          <a:prstGeom prst="rect">
            <a:avLst/>
          </a:prstGeom>
        </p:spPr>
        <p:txBody>
          <a:bodyPr lIns="117967" tIns="58983" rIns="117967" bIns="58983"/>
          <a:lstStyle>
            <a:lvl1pPr>
              <a:defRPr/>
            </a:lvl1pPr>
          </a:lstStyle>
          <a:p>
            <a:fld id="{285D274A-7DBB-4D25-8C71-A1937C2D451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772000"/>
            <a:ext cx="5284800" cy="5155200"/>
          </a:xfrm>
        </p:spPr>
        <p:txBody>
          <a:bodyPr/>
          <a:lstStyle>
            <a:lvl1pPr>
              <a:defRPr sz="2500"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3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8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1000" y="3126600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pening 2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3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772000"/>
            <a:ext cx="5284800" cy="5155200"/>
          </a:xfrm>
        </p:spPr>
        <p:txBody>
          <a:bodyPr/>
          <a:lstStyle>
            <a:lvl1pPr marL="0" indent="0">
              <a:buNone/>
              <a:defRPr sz="25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500"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500"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50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1000" y="3126600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2070000"/>
            <a:ext cx="5328000" cy="6007100"/>
          </a:xfrm>
        </p:spPr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Arial"/>
              <a:buNone/>
              <a:defRPr sz="2500">
                <a:latin typeface="+mn-lt"/>
              </a:defRPr>
            </a:lvl2pPr>
            <a:lvl3pPr marL="0" indent="0">
              <a:buFont typeface="Arial"/>
              <a:buNone/>
              <a:defRPr sz="2500">
                <a:latin typeface="+mn-lt"/>
              </a:defRPr>
            </a:lvl3pPr>
            <a:lvl4pPr marL="0" indent="0">
              <a:buFont typeface="Arial"/>
              <a:buNone/>
              <a:defRPr sz="2500">
                <a:latin typeface="+mn-lt"/>
              </a:defRPr>
            </a:lvl4pPr>
            <a:lvl5pPr marL="0" indent="0">
              <a:buFont typeface="Arial"/>
              <a:buNone/>
              <a:defRPr sz="25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92275"/>
            <a:ext cx="114300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Medium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771775"/>
            <a:ext cx="114300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 charset="0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cs typeface="ヒラギノ明朝 ProN W3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1066800" y="2921000"/>
            <a:ext cx="114300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 typeface="Arial" charset="0"/>
              <a:buChar char="•"/>
            </a:pPr>
            <a:endParaRPr lang="nl-NL" sz="3000">
              <a:solidFill>
                <a:srgbClr val="141313"/>
              </a:solidFill>
              <a:latin typeface="Arial" charset="0"/>
              <a:sym typeface="Kievit-Book" charset="0"/>
            </a:endParaRPr>
          </a:p>
        </p:txBody>
      </p:sp>
      <p:pic>
        <p:nvPicPr>
          <p:cNvPr id="1030" name="Afbeelding 7" descr="logo_RU_NL_A4_wit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694738" y="8802688"/>
            <a:ext cx="380523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/>
          <a:ea typeface="ＭＳ Ｐゴシック" charset="-128"/>
          <a:cs typeface="Arial"/>
          <a:sym typeface="Kievit-Mediu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500">
          <a:solidFill>
            <a:schemeClr val="tx1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90600"/>
            <a:ext cx="110490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70100"/>
            <a:ext cx="11049000" cy="600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 charset="0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cs typeface="ヒラギノ明朝 ProN W3" charset="-128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rgbClr val="BE31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cs typeface="ヒラギノ明朝 ProN W3" charset="-128"/>
            </a:endParaRPr>
          </a:p>
        </p:txBody>
      </p:sp>
      <p:pic>
        <p:nvPicPr>
          <p:cNvPr id="6150" name="Afbeelding 6" descr="logo_RU_NL_A4_CMYK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694738" y="8802688"/>
            <a:ext cx="380523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/>
          <a:ea typeface="ＭＳ Ｐゴシック" charset="-128"/>
          <a:cs typeface="Arial"/>
          <a:sym typeface="Kievit-Boo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rgbClr val="141313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>
          <a:xfrm>
            <a:off x="858798" y="2233594"/>
            <a:ext cx="11430000" cy="1054100"/>
          </a:xfrm>
        </p:spPr>
        <p:txBody>
          <a:bodyPr/>
          <a:lstStyle/>
          <a:p>
            <a:r>
              <a:rPr lang="nl-NL" sz="6600" dirty="0" smtClean="0">
                <a:latin typeface="Arial" charset="0"/>
              </a:rPr>
              <a:t>Studiereis 2013</a:t>
            </a:r>
            <a:endParaRPr lang="nl-NL" sz="6600" dirty="0" smtClean="0">
              <a:latin typeface="Arial" charset="0"/>
            </a:endParaRPr>
          </a:p>
        </p:txBody>
      </p:sp>
      <p:sp>
        <p:nvSpPr>
          <p:cNvPr id="19459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latin typeface="Arial" charset="0"/>
            </a:endParaRPr>
          </a:p>
          <a:p>
            <a:endParaRPr lang="nl-NL" dirty="0" smtClean="0">
              <a:latin typeface="Arial" charset="0"/>
            </a:endParaRPr>
          </a:p>
          <a:p>
            <a:r>
              <a:rPr lang="nl-NL" dirty="0" smtClean="0">
                <a:latin typeface="Arial" charset="0"/>
              </a:rPr>
              <a:t>Tim Leenders (voorzitter)</a:t>
            </a:r>
          </a:p>
          <a:p>
            <a:r>
              <a:rPr lang="nl-NL" dirty="0" smtClean="0">
                <a:latin typeface="Arial" charset="0"/>
              </a:rPr>
              <a:t>Dion Voerman (secretaris)</a:t>
            </a:r>
          </a:p>
          <a:p>
            <a:r>
              <a:rPr lang="nl-NL" dirty="0" err="1" smtClean="0">
                <a:latin typeface="Arial" charset="0"/>
              </a:rPr>
              <a:t>Gerjen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Tinnevelt</a:t>
            </a:r>
            <a:r>
              <a:rPr lang="nl-NL" dirty="0" smtClean="0">
                <a:latin typeface="Arial" charset="0"/>
              </a:rPr>
              <a:t> (penningmeester)</a:t>
            </a:r>
          </a:p>
          <a:p>
            <a:r>
              <a:rPr lang="nl-NL" dirty="0" smtClean="0">
                <a:latin typeface="Arial" charset="0"/>
              </a:rPr>
              <a:t>Lisanne </a:t>
            </a:r>
            <a:r>
              <a:rPr lang="nl-NL" dirty="0" err="1" smtClean="0">
                <a:latin typeface="Arial" charset="0"/>
              </a:rPr>
              <a:t>Spilgies</a:t>
            </a:r>
            <a:r>
              <a:rPr lang="nl-NL" dirty="0" smtClean="0">
                <a:latin typeface="Arial" charset="0"/>
              </a:rPr>
              <a:t> (reiscommissaris)</a:t>
            </a:r>
          </a:p>
          <a:p>
            <a:r>
              <a:rPr lang="nl-NL" dirty="0" smtClean="0">
                <a:latin typeface="Arial" charset="0"/>
              </a:rPr>
              <a:t>Alba Zuidema (reiscommissaris)</a:t>
            </a:r>
          </a:p>
          <a:p>
            <a:r>
              <a:rPr lang="nl-NL" dirty="0" smtClean="0">
                <a:latin typeface="Arial" charset="0"/>
              </a:rPr>
              <a:t>Robin van der Stelt (sponsoring)</a:t>
            </a:r>
          </a:p>
          <a:p>
            <a:r>
              <a:rPr lang="nl-NL" dirty="0" err="1" smtClean="0">
                <a:latin typeface="Arial" charset="0"/>
              </a:rPr>
              <a:t>Bernd</a:t>
            </a:r>
            <a:r>
              <a:rPr lang="nl-NL" dirty="0" smtClean="0">
                <a:latin typeface="Arial" charset="0"/>
              </a:rPr>
              <a:t> de Waal (sponsoring)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Wat is de studiereis?</a:t>
            </a:r>
            <a:endParaRPr lang="nl-NL" sz="36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Het telt als een 4 EC vak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</a:t>
            </a:r>
            <a:r>
              <a:rPr lang="nl-NL" dirty="0" smtClean="0"/>
              <a:t>Alleen </a:t>
            </a:r>
            <a:r>
              <a:rPr lang="nl-NL" dirty="0" err="1" smtClean="0"/>
              <a:t>masterstudenten</a:t>
            </a:r>
            <a:r>
              <a:rPr lang="nl-NL" dirty="0" smtClean="0"/>
              <a:t> kunnen mee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Als je te veel vertraging hebt opgelopen, kan je misschien nog mee met de studiereis van 2014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De studiereis is twee weken lang ergens kwartaal 3 of 4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</a:t>
            </a:r>
            <a:r>
              <a:rPr lang="nl-NL" dirty="0" smtClean="0"/>
              <a:t>Je verdient je 4 EC door case studies of andere opdrachten (50 uur werktijd)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</a:t>
            </a:r>
            <a:r>
              <a:rPr lang="nl-NL" dirty="0" smtClean="0"/>
              <a:t>Tijdens de studiereis gaan we langs bij verschillende (</a:t>
            </a:r>
            <a:r>
              <a:rPr lang="nl-NL" dirty="0" err="1" smtClean="0"/>
              <a:t>bio</a:t>
            </a:r>
            <a:r>
              <a:rPr lang="nl-NL" dirty="0" smtClean="0"/>
              <a:t>)chemische werkplekken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</a:t>
            </a:r>
            <a:r>
              <a:rPr lang="nl-NL" dirty="0" smtClean="0"/>
              <a:t>Er kunnen maximaal 40 mensen mee, en we worden vergezeld door een professor en een docent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</a:t>
            </a:r>
            <a:r>
              <a:rPr lang="nl-NL" dirty="0" smtClean="0"/>
              <a:t>Jullie kiezen waar we heen gaan, aan de hand van drie keuzes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nl-NL" dirty="0" smtClean="0"/>
              <a:t> Schrijven van een dagverslag en aanwezigheid op het symposium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accent1">
                    <a:lumMod val="75000"/>
                  </a:schemeClr>
                </a:solidFill>
              </a:rPr>
              <a:t>Hoeveel kost de studiereis?</a:t>
            </a:r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nl-NL" dirty="0" smtClean="0"/>
              <a:t>- Afhankelijk van de reisbestemming, een ruwe gok is 400 euro per persoon</a:t>
            </a:r>
            <a:endParaRPr lang="nl-NL" dirty="0" smtClean="0"/>
          </a:p>
          <a:p>
            <a:pPr>
              <a:spcBef>
                <a:spcPts val="1200"/>
              </a:spcBef>
              <a:buNone/>
            </a:pPr>
            <a:r>
              <a:rPr lang="nl-NL" dirty="0" smtClean="0"/>
              <a:t>- Case studies leveren geld op, zodat deelnemers minder hoeven te betalen</a:t>
            </a:r>
            <a:endParaRPr lang="nl-NL" dirty="0" smtClean="0"/>
          </a:p>
          <a:p>
            <a:pPr>
              <a:spcBef>
                <a:spcPts val="1200"/>
              </a:spcBef>
              <a:buNone/>
            </a:pPr>
            <a:r>
              <a:rPr lang="nl-NL" dirty="0" smtClean="0"/>
              <a:t>- Maximaal kost de studiereis 600 euro van eigen bijdrage</a:t>
            </a:r>
          </a:p>
          <a:p>
            <a:pPr>
              <a:spcBef>
                <a:spcPts val="1200"/>
              </a:spcBef>
              <a:buNone/>
            </a:pPr>
            <a:r>
              <a:rPr lang="nl-NL" dirty="0" smtClean="0"/>
              <a:t>- Het is mogelijk dat we om 600 euro vragen per persoon, maar dat een deel ervan na de studiereis weer wordt teruggestort </a:t>
            </a:r>
          </a:p>
          <a:p>
            <a:pPr>
              <a:spcBef>
                <a:spcPts val="1200"/>
              </a:spcBef>
              <a:buNone/>
            </a:pPr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5743787" cy="1625600"/>
          </a:xfrm>
        </p:spPr>
        <p:txBody>
          <a:bodyPr/>
          <a:lstStyle/>
          <a:p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Turkije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22" y="2162156"/>
            <a:ext cx="7586133" cy="3901440"/>
          </a:xfrm>
        </p:spPr>
        <p:txBody>
          <a:bodyPr/>
          <a:lstStyle/>
          <a:p>
            <a:r>
              <a:rPr lang="nl-NL" sz="3600" dirty="0" err="1" smtClean="0"/>
              <a:t>Istanbul</a:t>
            </a:r>
            <a:r>
              <a:rPr lang="nl-NL" sz="3600" dirty="0" smtClean="0"/>
              <a:t>:</a:t>
            </a:r>
            <a:endParaRPr lang="nl-NL" sz="3600" dirty="0"/>
          </a:p>
          <a:p>
            <a:pPr lvl="1"/>
            <a:r>
              <a:rPr lang="nl-NL" sz="3200" dirty="0" smtClean="0"/>
              <a:t>- Universiteit</a:t>
            </a:r>
            <a:endParaRPr lang="nl-NL" sz="3200" dirty="0"/>
          </a:p>
          <a:p>
            <a:pPr lvl="1"/>
            <a:r>
              <a:rPr lang="nl-NL" sz="3200" dirty="0" smtClean="0"/>
              <a:t>- Bedrijven</a:t>
            </a:r>
            <a:endParaRPr lang="nl-NL" sz="3200" dirty="0"/>
          </a:p>
          <a:p>
            <a:pPr lvl="1"/>
            <a:r>
              <a:rPr lang="nl-NL" sz="3200" dirty="0" smtClean="0"/>
              <a:t>- City </a:t>
            </a:r>
            <a:r>
              <a:rPr lang="nl-NL" sz="3200" dirty="0"/>
              <a:t>tour, cultuur, bazaars/markten, </a:t>
            </a:r>
            <a:r>
              <a:rPr lang="nl-NL" sz="3200" dirty="0" err="1"/>
              <a:t>döner</a:t>
            </a:r>
            <a:r>
              <a:rPr lang="nl-NL" sz="3200" dirty="0"/>
              <a:t>, uitgaan, </a:t>
            </a:r>
            <a:r>
              <a:rPr lang="nl-NL" sz="3200" dirty="0" err="1"/>
              <a:t>etc</a:t>
            </a:r>
            <a:endParaRPr lang="nl-NL" sz="3200" dirty="0"/>
          </a:p>
          <a:p>
            <a:pPr lvl="1"/>
            <a:endParaRPr lang="en-GB" sz="3400" dirty="0"/>
          </a:p>
        </p:txBody>
      </p:sp>
      <p:pic>
        <p:nvPicPr>
          <p:cNvPr id="2053" name="Picture 5" descr="http://www.turkije-online.eu/images/Kaart%20Turki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147" y="0"/>
            <a:ext cx="6285653" cy="2756747"/>
          </a:xfrm>
          <a:prstGeom prst="rect">
            <a:avLst/>
          </a:prstGeom>
          <a:noFill/>
        </p:spPr>
      </p:pic>
      <p:pic>
        <p:nvPicPr>
          <p:cNvPr id="2055" name="Picture 7" descr="Istanbul University, proudly one of the oldest in the wor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2664" y="2805098"/>
            <a:ext cx="3693880" cy="2660473"/>
          </a:xfrm>
          <a:prstGeom prst="rect">
            <a:avLst/>
          </a:prstGeom>
          <a:noFill/>
        </p:spPr>
      </p:pic>
      <p:pic>
        <p:nvPicPr>
          <p:cNvPr id="2057" name="Picture 9" descr="Hagia Sofia, viewed from the courtyard of the Sultan Ahmed (Blue) Mosque in Istanbul, Turkey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5078" y="5448304"/>
            <a:ext cx="3576320" cy="2912533"/>
          </a:xfrm>
          <a:prstGeom prst="rect">
            <a:avLst/>
          </a:prstGeom>
          <a:noFill/>
        </p:spPr>
      </p:pic>
      <p:pic>
        <p:nvPicPr>
          <p:cNvPr id="2059" name="Picture 11" descr="http://images.corendon.nl/nl/L1E1656A88W480H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46" y="5376866"/>
            <a:ext cx="4443307" cy="2962204"/>
          </a:xfrm>
          <a:prstGeom prst="rect">
            <a:avLst/>
          </a:prstGeom>
          <a:noFill/>
        </p:spPr>
      </p:pic>
      <p:pic>
        <p:nvPicPr>
          <p:cNvPr id="2063" name="Picture 15" descr="http://upload.wikimedia.org/wikipedia/commons/thumb/6/66/DSC04560_Istanbul_-_Bazaar_-_Foto_G._Dall'Orto_29-5-2006.jpg/300px-DSC04560_Istanbul_-_Bazaar_-_Foto_G._Dall'Orto_29-5-2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9854" y="5591180"/>
            <a:ext cx="3793067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674" y="876272"/>
            <a:ext cx="11049000" cy="1054100"/>
          </a:xfrm>
        </p:spPr>
        <p:txBody>
          <a:bodyPr/>
          <a:lstStyle/>
          <a:p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Turkije</a:t>
            </a:r>
            <a:r>
              <a:rPr lang="nl-NL" sz="3600" dirty="0"/>
              <a:t> </a:t>
            </a:r>
            <a:endParaRPr lang="en-GB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22" y="2233594"/>
            <a:ext cx="11049000" cy="6007100"/>
          </a:xfrm>
        </p:spPr>
        <p:txBody>
          <a:bodyPr/>
          <a:lstStyle/>
          <a:p>
            <a:r>
              <a:rPr lang="nl-NL" sz="3600" dirty="0" smtClean="0"/>
              <a:t>Ankara:</a:t>
            </a:r>
            <a:endParaRPr lang="en-GB" sz="3600" dirty="0"/>
          </a:p>
        </p:txBody>
      </p:sp>
      <p:pic>
        <p:nvPicPr>
          <p:cNvPr id="4101" name="Picture 5" descr="http://middleeastbackpacking.com/wp-content/uploads/2010/09/kocatepe-camii-ankara-turk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70" y="5662618"/>
            <a:ext cx="4334933" cy="2763520"/>
          </a:xfrm>
          <a:prstGeom prst="rect">
            <a:avLst/>
          </a:prstGeom>
          <a:noFill/>
        </p:spPr>
      </p:pic>
      <p:pic>
        <p:nvPicPr>
          <p:cNvPr id="4103" name="Picture 7" descr="http://media-cdn.tripadvisor.com/media/photo-s/01/77/55/31/ank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26" y="5662618"/>
            <a:ext cx="3684693" cy="2759004"/>
          </a:xfrm>
          <a:prstGeom prst="rect">
            <a:avLst/>
          </a:prstGeom>
          <a:noFill/>
        </p:spPr>
      </p:pic>
      <p:pic>
        <p:nvPicPr>
          <p:cNvPr id="4105" name="Picture 9" descr="http://us.123rf.com/400wm/400/400/selimgoksu/selimgoksu1108/selimgoksu110800021/10390936-interior-of-kocatepe-mosque-in-ankara-tur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6978" y="5662618"/>
            <a:ext cx="4118187" cy="2749973"/>
          </a:xfrm>
          <a:prstGeom prst="rect">
            <a:avLst/>
          </a:prstGeom>
          <a:noFill/>
        </p:spPr>
      </p:pic>
      <p:pic>
        <p:nvPicPr>
          <p:cNvPr id="4107" name="Picture 11" descr="http://mw2.google.com/mw-panoramio/photos/medium/637934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9128" y="2019280"/>
            <a:ext cx="7261013" cy="274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49217" y="389161"/>
            <a:ext cx="11702272" cy="1628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066" rIns="0" bIns="0" anchor="ctr"/>
          <a:lstStyle/>
          <a:p>
            <a:pPr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  <a:tab pos="11206841" algn="l"/>
              </a:tabLst>
            </a:pPr>
            <a:r>
              <a:rPr lang="nl-NL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Spanje en </a:t>
            </a:r>
            <a:r>
              <a:rPr lang="nl-NL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Canarische</a:t>
            </a:r>
            <a:r>
              <a:rPr lang="nl-NL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eilanden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49217" y="2281712"/>
            <a:ext cx="5709824" cy="7992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4136" rIns="0" bIns="0"/>
          <a:lstStyle/>
          <a:p>
            <a:pPr marL="557065" indent="-417799">
              <a:spcAft>
                <a:spcPts val="1838"/>
              </a:spcAft>
              <a:buSzPct val="45000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</a:tabLst>
            </a:pPr>
            <a:r>
              <a:rPr lang="nl-NL" sz="3600" dirty="0">
                <a:solidFill>
                  <a:srgbClr val="000000"/>
                </a:solidFill>
                <a:latin typeface="+mj-lt"/>
              </a:rPr>
              <a:t>Mogelijke reisplanning:</a:t>
            </a:r>
          </a:p>
          <a:p>
            <a:pPr marL="557065" indent="-417799">
              <a:spcAft>
                <a:spcPts val="1838"/>
              </a:spcAft>
              <a:buSzPct val="45000"/>
              <a:buFont typeface="Wingdings" charset="2"/>
              <a:buChar char="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</a:tabLst>
            </a:pPr>
            <a:r>
              <a:rPr lang="nl-NL" sz="3200" dirty="0">
                <a:solidFill>
                  <a:srgbClr val="000000"/>
                </a:solidFill>
                <a:latin typeface="+mj-lt"/>
              </a:rPr>
              <a:t>Madrid (veel grote bedrijven)</a:t>
            </a:r>
          </a:p>
          <a:p>
            <a:pPr marL="557065" indent="-417799">
              <a:spcAft>
                <a:spcPts val="1838"/>
              </a:spcAft>
              <a:buSzPct val="45000"/>
              <a:buFont typeface="Wingdings" charset="2"/>
              <a:buChar char="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</a:tabLst>
            </a:pPr>
            <a:r>
              <a:rPr lang="nl-NL" sz="3200" dirty="0" err="1">
                <a:solidFill>
                  <a:srgbClr val="000000"/>
                </a:solidFill>
                <a:latin typeface="+mj-lt"/>
              </a:rPr>
              <a:t>Salamanca</a:t>
            </a:r>
            <a:r>
              <a:rPr lang="nl-NL" sz="3200" dirty="0">
                <a:solidFill>
                  <a:srgbClr val="000000"/>
                </a:solidFill>
                <a:latin typeface="+mj-lt"/>
              </a:rPr>
              <a:t> (3e oudste universiteit van europa)</a:t>
            </a:r>
          </a:p>
          <a:p>
            <a:pPr marL="557065" indent="-417799">
              <a:spcAft>
                <a:spcPts val="1838"/>
              </a:spcAft>
              <a:buSzPct val="45000"/>
              <a:buFont typeface="Wingdings" charset="2"/>
              <a:buChar char="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</a:tabLst>
            </a:pPr>
            <a:r>
              <a:rPr lang="nl-NL" sz="3200" dirty="0" err="1">
                <a:solidFill>
                  <a:srgbClr val="000000"/>
                </a:solidFill>
                <a:latin typeface="+mj-lt"/>
              </a:rPr>
              <a:t>Córdoba</a:t>
            </a:r>
            <a:r>
              <a:rPr lang="nl-NL" sz="3200" dirty="0">
                <a:solidFill>
                  <a:srgbClr val="000000"/>
                </a:solidFill>
                <a:latin typeface="+mj-lt"/>
              </a:rPr>
              <a:t>, Sevilla of andere zonnige steden</a:t>
            </a:r>
          </a:p>
          <a:p>
            <a:pPr marL="557065" indent="-417799">
              <a:spcAft>
                <a:spcPts val="1838"/>
              </a:spcAft>
              <a:buSzPct val="45000"/>
              <a:buFont typeface="Wingdings" charset="2"/>
              <a:buChar char="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</a:tabLst>
            </a:pPr>
            <a:r>
              <a:rPr lang="nl-NL" sz="3200" dirty="0">
                <a:solidFill>
                  <a:srgbClr val="000000"/>
                </a:solidFill>
                <a:latin typeface="+mj-lt"/>
              </a:rPr>
              <a:t>Las </a:t>
            </a:r>
            <a:r>
              <a:rPr lang="nl-NL" sz="3200" dirty="0" err="1">
                <a:solidFill>
                  <a:srgbClr val="000000"/>
                </a:solidFill>
                <a:latin typeface="+mj-lt"/>
              </a:rPr>
              <a:t>Palmas</a:t>
            </a:r>
            <a:r>
              <a:rPr lang="nl-NL" sz="32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nl-NL" sz="3200" dirty="0" err="1">
                <a:solidFill>
                  <a:srgbClr val="000000"/>
                </a:solidFill>
                <a:latin typeface="+mj-lt"/>
              </a:rPr>
              <a:t>Gran</a:t>
            </a:r>
            <a:r>
              <a:rPr lang="nl-NL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+mj-lt"/>
              </a:rPr>
              <a:t>Canaria</a:t>
            </a:r>
            <a:r>
              <a:rPr lang="nl-NL" sz="3200" dirty="0">
                <a:solidFill>
                  <a:srgbClr val="000000"/>
                </a:solidFill>
                <a:latin typeface="+mj-lt"/>
              </a:rPr>
              <a:t> (marine biotechnologie)</a:t>
            </a:r>
          </a:p>
          <a:p>
            <a:pPr marL="557065" indent="-417799">
              <a:spcAft>
                <a:spcPts val="1838"/>
              </a:spcAft>
              <a:buSzPct val="45000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</a:tabLst>
            </a:pPr>
            <a:endParaRPr lang="nl-NL" sz="3900" dirty="0">
              <a:solidFill>
                <a:srgbClr val="000000"/>
              </a:solidFill>
            </a:endParaRPr>
          </a:p>
          <a:p>
            <a:pPr marL="557065" indent="-417799">
              <a:spcAft>
                <a:spcPts val="1838"/>
              </a:spcAft>
              <a:buSzPct val="45000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</a:tabLst>
            </a:pPr>
            <a:endParaRPr lang="nl-NL" sz="41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648" y="1590652"/>
            <a:ext cx="6500352" cy="5775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6978" y="5662618"/>
            <a:ext cx="4141056" cy="2767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25" y="139279"/>
            <a:ext cx="8110080" cy="3809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32" y="3876668"/>
            <a:ext cx="5005312" cy="3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086" y="233330"/>
            <a:ext cx="6492160" cy="388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3442" y="4948238"/>
            <a:ext cx="4411392" cy="3504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7296" y="3590916"/>
            <a:ext cx="6037504" cy="4180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/>
          <p:cNvCxnSpPr/>
          <p:nvPr/>
        </p:nvCxnSpPr>
        <p:spPr bwMode="auto">
          <a:xfrm rot="5400000">
            <a:off x="9288482" y="4376734"/>
            <a:ext cx="571504" cy="57150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 descr="http://www.welcometoscotland.com/pub/files/travel/uk_ireland_map.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2" y="876272"/>
            <a:ext cx="5429288" cy="7519789"/>
          </a:xfrm>
          <a:prstGeom prst="rect">
            <a:avLst/>
          </a:prstGeom>
          <a:noFill/>
        </p:spPr>
      </p:pic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900113" y="990600"/>
            <a:ext cx="11049000" cy="1054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Kievit-Book" charset="0"/>
              </a:rPr>
              <a:t>Schotland-Ierland</a:t>
            </a:r>
            <a:endParaRPr kumimoji="0" lang="nl-NL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Kievit-Book" charset="0"/>
            </a:endParaRPr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900113" y="2070100"/>
            <a:ext cx="5316535" cy="6007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Kievit-Book" charset="0"/>
              </a:rPr>
              <a:t>Reisplan: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500" kern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- Vliegen naar </a:t>
            </a:r>
            <a:r>
              <a:rPr lang="nl-NL" sz="2500" kern="0" dirty="0" err="1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Edinburgh</a:t>
            </a:r>
            <a:r>
              <a:rPr lang="nl-NL" sz="2500" kern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, hoofdstad van Schotland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500" kern="0" noProof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- Vanaf </a:t>
            </a:r>
            <a:r>
              <a:rPr lang="nl-NL" sz="2500" kern="0" noProof="0" dirty="0" err="1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Cairnryan</a:t>
            </a:r>
            <a:r>
              <a:rPr lang="nl-NL" sz="2500" kern="0" noProof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 naar Belfast met de ferry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500" kern="0" noProof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- Met de trein van Belfast naar Dublin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500" kern="0" noProof="0" dirty="0" smtClean="0">
                <a:solidFill>
                  <a:srgbClr val="141313"/>
                </a:solidFill>
                <a:latin typeface="Arial"/>
                <a:ea typeface="ＭＳ Ｐゴシック" charset="-128"/>
                <a:cs typeface="Arial"/>
                <a:sym typeface="Kievit-Book" charset="0"/>
              </a:rPr>
              <a:t>- Uiteindelijk vliegen we terug naar Nederland vanuit Dublin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500" b="0" i="0" u="none" strike="noStrike" kern="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Kievit-Book" charset="0"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 flipV="1">
            <a:off x="9359920" y="4162420"/>
            <a:ext cx="714380" cy="64294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Rechte verbindingslijn 15"/>
          <p:cNvCxnSpPr/>
          <p:nvPr/>
        </p:nvCxnSpPr>
        <p:spPr bwMode="auto">
          <a:xfrm flipV="1">
            <a:off x="9002730" y="4805362"/>
            <a:ext cx="357190" cy="21431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Rechte verbindingslijn 18"/>
          <p:cNvCxnSpPr/>
          <p:nvPr/>
        </p:nvCxnSpPr>
        <p:spPr bwMode="auto">
          <a:xfrm rot="5400000">
            <a:off x="8538383" y="5341147"/>
            <a:ext cx="785818" cy="14287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 txBox="1">
            <a:spLocks/>
          </p:cNvSpPr>
          <p:nvPr/>
        </p:nvSpPr>
        <p:spPr>
          <a:xfrm>
            <a:off x="900113" y="990600"/>
            <a:ext cx="11049000" cy="1054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Kievit-Book" charset="0"/>
              </a:rPr>
              <a:t>Schotland-Ierland</a:t>
            </a:r>
            <a:endParaRPr kumimoji="0" lang="nl-NL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Kievit-Book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Kievit-Book" charset="0"/>
            </a:endParaRPr>
          </a:p>
        </p:txBody>
      </p:sp>
      <p:pic>
        <p:nvPicPr>
          <p:cNvPr id="26626" name="Picture 2" descr="File:Old College, University of Edinburgh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36" y="1804966"/>
            <a:ext cx="4786346" cy="3589760"/>
          </a:xfrm>
          <a:prstGeom prst="rect">
            <a:avLst/>
          </a:prstGeom>
          <a:noFill/>
        </p:spPr>
      </p:pic>
      <p:pic>
        <p:nvPicPr>
          <p:cNvPr id="26628" name="Picture 4" descr="File:Belfast Castle, Northern Ire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210" y="1162024"/>
            <a:ext cx="5959817" cy="4000528"/>
          </a:xfrm>
          <a:prstGeom prst="rect">
            <a:avLst/>
          </a:prstGeom>
          <a:noFill/>
        </p:spPr>
      </p:pic>
      <p:pic>
        <p:nvPicPr>
          <p:cNvPr id="26630" name="Picture 6" descr="File:UCDResearch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6714" y="5448304"/>
            <a:ext cx="4000528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pening dia's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0089B9"/>
      </a:hlink>
      <a:folHlink>
        <a:srgbClr val="0089B9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  <a:sym typeface="Kievit-Book" charset="0"/>
          </a:defRPr>
        </a:defPPr>
      </a:lstStyle>
    </a:txDef>
  </a:objectDefaults>
  <a:extraClrSchemeLst>
    <a:extraClrScheme>
      <a:clrScheme name="Opening alg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 pagina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BE311A"/>
      </a:hlink>
      <a:folHlink>
        <a:srgbClr val="BE311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</a:objectDefaults>
  <a:extraClrSchemeLst>
    <a:extraClrScheme>
      <a:clrScheme name="Basis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Pages>0</Pages>
  <Words>325</Words>
  <Characters>0</Characters>
  <Application>Microsoft Office PowerPoint</Application>
  <PresentationFormat>Aangepast</PresentationFormat>
  <Lines>0</Lines>
  <Paragraphs>47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American Typewriter</vt:lpstr>
      <vt:lpstr>ヒラギノ明朝 ProN W3</vt:lpstr>
      <vt:lpstr>Arial</vt:lpstr>
      <vt:lpstr>ＭＳ Ｐゴシック</vt:lpstr>
      <vt:lpstr>Kievit-Medium</vt:lpstr>
      <vt:lpstr>Kievit-Book</vt:lpstr>
      <vt:lpstr>Calibri</vt:lpstr>
      <vt:lpstr>Opening dia's</vt:lpstr>
      <vt:lpstr>Basis pagina</vt:lpstr>
      <vt:lpstr>Studiereis 2013</vt:lpstr>
      <vt:lpstr>Wat is de studiereis?</vt:lpstr>
      <vt:lpstr>Hoeveel kost de studiereis?</vt:lpstr>
      <vt:lpstr>Turkije</vt:lpstr>
      <vt:lpstr>Turkije 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Radboud University Nijmegen</dc:title>
  <dc:creator>Tim</dc:creator>
  <cp:lastModifiedBy>Tim Leenders</cp:lastModifiedBy>
  <cp:revision>139</cp:revision>
  <dcterms:created xsi:type="dcterms:W3CDTF">2010-10-05T13:34:04Z</dcterms:created>
  <dcterms:modified xsi:type="dcterms:W3CDTF">2012-02-05T19:47:35Z</dcterms:modified>
</cp:coreProperties>
</file>