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png" ContentType="image/png"/>
  <Override PartName="/ppt/media/image5.png" ContentType="image/png"/>
  <Override PartName="/ppt/media/image12.png" ContentType="image/png"/>
  <Override PartName="/ppt/media/image8.png" ContentType="image/png"/>
  <Override PartName="/ppt/media/image1.png" ContentType="image/png"/>
  <Override PartName="/ppt/media/image4.png" ContentType="image/png"/>
  <Override PartName="/ppt/media/image7.jpeg" ContentType="image/jpeg"/>
  <Override PartName="/ppt/media/image11.png" ContentType="image/png"/>
  <Override PartName="/ppt/media/image14.png" ContentType="image/png"/>
  <Override PartName="/ppt/media/image9.jpeg" ContentType="image/jpeg"/>
  <Override PartName="/ppt/media/image15.jpeg" ContentType="image/jpeg"/>
  <Override PartName="/ppt/media/image3.png" ContentType="image/png"/>
  <Override PartName="/ppt/media/image10.png" ContentType="image/png"/>
  <Override PartName="/ppt/media/image6.png" ContentType="image/png"/>
  <Override PartName="/ppt/media/image13.png" ContentType="image/png"/>
  <Override PartName="/ppt/media/image16.png" ContentType="image/pn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12.xml" ContentType="application/vnd.openxmlformats-officedocument.presentationml.slide+xml"/>
  <Override PartName="/ppt/slides/slide2.xml" ContentType="application/vnd.openxmlformats-officedocument.presentationml.slide+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slide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4"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5"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6"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7" name="PlaceHolder 5"/>
          <p:cNvSpPr>
            <a:spLocks noGrp="1"/>
          </p:cNvSpPr>
          <p:nvPr>
            <p:ph type="sldNum"/>
          </p:nvPr>
        </p:nvSpPr>
        <p:spPr>
          <a:xfrm>
            <a:off x="4399200" y="9555480"/>
            <a:ext cx="3372840" cy="502560"/>
          </a:xfrm>
          <a:prstGeom prst="rect">
            <a:avLst/>
          </a:prstGeom>
        </p:spPr>
        <p:txBody>
          <a:bodyPr anchor="b" bIns="0" lIns="0" rIns="0" tIns="0" wrap="none"/>
          <a:p>
            <a:pPr algn="r"/>
            <a:fld id="{81C15101-2151-41E1-81D1-E101E141B17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Welkom bij deze informatiebijeenkomst voor de studiereis 2014!</a:t>
            </a:r>
            <a:endParaRPr/>
          </a:p>
          <a:p>
            <a:endParaRPr/>
          </a:p>
          <a:p>
            <a:r>
              <a:rPr lang="en-US">
                <a:solidFill>
                  <a:srgbClr val="000000"/>
                </a:solidFill>
                <a:latin typeface="+mn-lt"/>
                <a:ea typeface="+mn-ea"/>
              </a:rPr>
              <a:t>We gaan naar Rusland met Alan Rowan en Ernst van Eck!</a:t>
            </a:r>
            <a:endParaRPr/>
          </a:p>
        </p:txBody>
      </p:sp>
      <p:sp>
        <p:nvSpPr>
          <p:cNvPr id="59" name="TextShape 2"/>
          <p:cNvSpPr txBox="1"/>
          <p:nvPr/>
        </p:nvSpPr>
        <p:spPr>
          <a:xfrm>
            <a:off x="0" y="0"/>
            <a:ext cx="360" cy="360"/>
          </a:xfrm>
          <a:prstGeom prst="rect">
            <a:avLst/>
          </a:prstGeom>
        </p:spPr>
        <p:txBody>
          <a:bodyPr bIns="45000" lIns="90000" rIns="90000" tIns="45000"/>
          <a:p>
            <a:fld id="{E1C1E131-2141-41B1-8131-91F161B141B1}" type="slidenum">
              <a:rPr lang="en-US">
                <a:solidFill>
                  <a:srgbClr val="000000"/>
                </a:solidFill>
                <a:latin typeface="+mn-lt"/>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PlaceHolder 1"/>
          <p:cNvSpPr>
            <a:spLocks noGrp="1"/>
          </p:cNvSpPr>
          <p:nvPr>
            <p:ph type="body"/>
          </p:nvPr>
        </p:nvSpPr>
        <p:spPr>
          <a:xfrm>
            <a:off x="0" y="0"/>
            <a:ext cx="360" cy="13806000"/>
          </a:xfrm>
          <a:prstGeom prst="rect">
            <a:avLst/>
          </a:prstGeom>
        </p:spPr>
        <p:txBody>
          <a:bodyPr bIns="45000" lIns="90000" rIns="90000" tIns="45000"/>
          <a:p>
            <a:r>
              <a:rPr lang="en-US">
                <a:solidFill>
                  <a:srgbClr val="000000"/>
                </a:solidFill>
                <a:latin typeface="+mn-lt"/>
                <a:ea typeface="+mn-ea"/>
              </a:rPr>
              <a:t>Bij te veel aanmeldingen zullen er twee groepen worden gemaakt. Indien je in augustus je bachelor haalt kom je terecht in groep A. Commissieleden zitten ook in groep A. Indien je je bachelor in het derde kwartaal haalt, komt je terecht in groep B. Je komt ook in groep B als je een jaar eerder bent begonnen aan je bachelor dan de commissieleden. Indien er meer dan 40 aanmeldingen zijn, zal groep A sowieso meegaan. Indien groep A groter is dan 40 mensen, zal hierbinnen worden geloot. De commissie is uitgesloten van loting. De personen in groep B moeten een plan van aanpak over hun studieplanning en een motivatie opsturen. De studieadviseurs van MLW en Scheikunde zullen beslissen wie uit groep B mee mogen. De commissie zal in september meer informatie kunnen geven over de indeling in groepen en het plan van aanpak voor groep B. </a:t>
            </a:r>
            <a:endParaRPr/>
          </a:p>
          <a:p>
            <a:endParaRPr/>
          </a:p>
          <a:p>
            <a:r>
              <a:rPr lang="en-US">
                <a:solidFill>
                  <a:srgbClr val="000000"/>
                </a:solidFill>
                <a:latin typeface="+mn-lt"/>
                <a:ea typeface="+mn-ea"/>
              </a:rPr>
              <a:t>Inschrijving via deelnameformulier, zal gemaild worden na afloop van de bijeenkomst. De inschrijving is pas definitief bij het tekenen van het contract, in september. Aan deze inschrijving kunnen dus geen rechten worden ontleend, het totale aantal inschrijvingen moet nog worden afgewacht. De inschrijving is bedoeld al inventarisering voor de commissie, om een beeld te krijgen van de financiën. Het inschrijfformulier gelieve voor 1 juli inleveren. We willen het ook graag weten indien je definitief geen interesse meer hebt om mee te gaan op de studiereis. Ook als je nog twijfelt kun je dit aangeven, dan hebben wij als commissie een beter beeld van de interesse. </a:t>
            </a:r>
            <a:endParaRPr/>
          </a:p>
        </p:txBody>
      </p:sp>
      <p:sp>
        <p:nvSpPr>
          <p:cNvPr id="77" name="TextShape 2"/>
          <p:cNvSpPr txBox="1"/>
          <p:nvPr/>
        </p:nvSpPr>
        <p:spPr>
          <a:xfrm>
            <a:off x="0" y="0"/>
            <a:ext cx="360" cy="360"/>
          </a:xfrm>
          <a:prstGeom prst="rect">
            <a:avLst/>
          </a:prstGeom>
        </p:spPr>
        <p:txBody>
          <a:bodyPr bIns="45000" lIns="90000" rIns="90000" tIns="45000"/>
          <a:p>
            <a:fld id="{F1115191-8181-4101-91A1-619121F1F1B1}" type="slidenum">
              <a:rPr lang="en-US">
                <a:solidFill>
                  <a:srgbClr val="000000"/>
                </a:solidFill>
                <a:latin typeface="+mn-lt"/>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We hopen dat we jullie genoeg geïnformeerd hebben met deze bijeenkomst en hopen dat jullie mee gaan! Voor vragen kun je altijd bij ons terecht, bijvoorbeeld via de mail: studiereis2014@science.ru.nl.</a:t>
            </a:r>
            <a:endParaRPr/>
          </a:p>
          <a:p>
            <a:r>
              <a:rPr lang="en-US">
                <a:solidFill>
                  <a:srgbClr val="000000"/>
                </a:solidFill>
                <a:latin typeface="+mn-lt"/>
                <a:ea typeface="+mn-ea"/>
              </a:rPr>
              <a:t>Bedankt voor de aandacht!</a:t>
            </a:r>
            <a:endParaRPr/>
          </a:p>
        </p:txBody>
      </p:sp>
      <p:sp>
        <p:nvSpPr>
          <p:cNvPr id="79" name="TextShape 2"/>
          <p:cNvSpPr txBox="1"/>
          <p:nvPr/>
        </p:nvSpPr>
        <p:spPr>
          <a:xfrm>
            <a:off x="0" y="0"/>
            <a:ext cx="360" cy="360"/>
          </a:xfrm>
          <a:prstGeom prst="rect">
            <a:avLst/>
          </a:prstGeom>
        </p:spPr>
        <p:txBody>
          <a:bodyPr bIns="45000" lIns="90000" rIns="90000" tIns="45000"/>
          <a:p>
            <a:fld id="{D1313131-81B1-41D1-9191-8171C1311111}" type="slidenum">
              <a:rPr lang="en-US">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PlaceHolder 1"/>
          <p:cNvSpPr>
            <a:spLocks noGrp="1"/>
          </p:cNvSpPr>
          <p:nvPr>
            <p:ph type="body"/>
          </p:nvPr>
        </p:nvSpPr>
        <p:spPr>
          <a:xfrm>
            <a:off x="0" y="0"/>
            <a:ext cx="360" cy="360"/>
          </a:xfrm>
          <a:prstGeom prst="rect">
            <a:avLst/>
          </a:prstGeom>
        </p:spPr>
      </p:sp>
      <p:sp>
        <p:nvSpPr>
          <p:cNvPr id="61" name="TextShape 2"/>
          <p:cNvSpPr txBox="1"/>
          <p:nvPr/>
        </p:nvSpPr>
        <p:spPr>
          <a:xfrm>
            <a:off x="0" y="0"/>
            <a:ext cx="360" cy="360"/>
          </a:xfrm>
          <a:prstGeom prst="rect">
            <a:avLst/>
          </a:prstGeom>
        </p:spPr>
        <p:txBody>
          <a:bodyPr bIns="45000" lIns="90000" rIns="90000" tIns="45000"/>
          <a:p>
            <a:fld id="{A1E16131-C1E1-41F1-B171-713101313181}" type="slidenum">
              <a:rPr lang="en-US">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 name="PlaceHolder 1"/>
          <p:cNvSpPr>
            <a:spLocks noGrp="1"/>
          </p:cNvSpPr>
          <p:nvPr>
            <p:ph type="body"/>
          </p:nvPr>
        </p:nvSpPr>
        <p:spPr>
          <a:xfrm>
            <a:off x="0" y="0"/>
            <a:ext cx="360" cy="13806000"/>
          </a:xfrm>
          <a:prstGeom prst="rect">
            <a:avLst/>
          </a:prstGeom>
        </p:spPr>
        <p:txBody>
          <a:bodyPr bIns="45000" lIns="90000" rIns="90000" tIns="45000"/>
          <a:p>
            <a:pPr>
              <a:lnSpc>
                <a:spcPct val="100000"/>
              </a:lnSpc>
            </a:pPr>
            <a:r>
              <a:rPr lang="en-US">
                <a:solidFill>
                  <a:srgbClr val="000000"/>
                </a:solidFill>
                <a:latin typeface="+mn-lt"/>
                <a:ea typeface="+mn-ea"/>
              </a:rPr>
              <a:t>Wij als commissie gaan alle paspoorten en benodigde documenten van de deelnemers verzamelen en de visa aanvragen. Dit kan pas 3 maanden voor vertrek. Het Consulaat kan alleen visums verstrekken aan Nederlandse staatsburgers en mensen met een andere nationaliteit, die in het bezit zijn van een geldige verblijfsvergunning voor Nederland. Iedereen moet het aanvraagformulier invullen en tekenen. Op dit formulier moet een geldig pasfoto worden gelijmd. De paspoort moet ook nog 6 maanden naar vertrek uit Rusland geldig zijn, dus t/m november 2014. Er moet een bewijs van ziektekostenverzekering bijgevoegd worden. En voorbeeld hiervan is de vinden op de  website van de Rusische ambassade maar we gaan het ook nog doormailen. Kopieën van verzekeringskaarten zijn NIET toegestaan.</a:t>
            </a:r>
            <a:endParaRPr/>
          </a:p>
        </p:txBody>
      </p:sp>
      <p:sp>
        <p:nvSpPr>
          <p:cNvPr id="63" name="TextShape 2"/>
          <p:cNvSpPr txBox="1"/>
          <p:nvPr/>
        </p:nvSpPr>
        <p:spPr>
          <a:xfrm>
            <a:off x="0" y="0"/>
            <a:ext cx="360" cy="360"/>
          </a:xfrm>
          <a:prstGeom prst="rect">
            <a:avLst/>
          </a:prstGeom>
        </p:spPr>
        <p:txBody>
          <a:bodyPr bIns="45000" lIns="90000" rIns="90000" tIns="45000"/>
          <a:p>
            <a:fld id="{2161D121-51F1-41E1-81E1-21019121F1B1}" type="slidenum">
              <a:rPr lang="en-US">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De deelname aan de reis kost voor de deelnemers maximaal 600 euro. Hiervoor krijg je in ieder geval de vliegreis en treinreis tussen de twee steden, het verblijf, het visum en de gezamenlijke uitstapjes (inclusief reis ernaartoe). Kosten die in ieder geval voor eigen rekening zijn zijn kosten voor alles dat je in de vrije tijd doet (uitstapjes, eten) en vaccinaties. Er zijn voor zover wij weten alleen vaccinaties aangeraden, niet verplicht, hierover zullen we jullie later nog meer informatie geven.</a:t>
            </a:r>
            <a:endParaRPr/>
          </a:p>
          <a:p>
            <a:r>
              <a:rPr lang="en-US">
                <a:solidFill>
                  <a:srgbClr val="000000"/>
                </a:solidFill>
                <a:latin typeface="+mn-lt"/>
                <a:ea typeface="+mn-ea"/>
              </a:rPr>
              <a:t>Kosten voor eten en drinken buiten de vrije tijd is zeer waarschijnlijk voor eigen rekening (ga hier in sowieso vanuit). Kosten voor de reis naar het vliegveld zullen naar een vliegveld in Nederland waarschijnlijk voor eigen rekening zijn en als we vanuit Duitsland vliegen, zoals dit jaar, zullen we zeer waarschijnlijk gezamenlijk reizen. Deze kosten zullen we later op terugkomen. Dit zal onder andere afhangen van hoe de kosten verder uitvallen. Als er nog volop budget is als de reis en accommodatie geregeld zijn en we kunnen (voordelig) eten bij de accommodatie krijgen zullen we dit zeker overwegen. Maar nogmaals ga hier niet vanuit!</a:t>
            </a:r>
            <a:endParaRPr/>
          </a:p>
          <a:p>
            <a:endParaRPr/>
          </a:p>
        </p:txBody>
      </p:sp>
      <p:sp>
        <p:nvSpPr>
          <p:cNvPr id="65" name="TextShape 2"/>
          <p:cNvSpPr txBox="1"/>
          <p:nvPr/>
        </p:nvSpPr>
        <p:spPr>
          <a:xfrm>
            <a:off x="0" y="0"/>
            <a:ext cx="360" cy="360"/>
          </a:xfrm>
          <a:prstGeom prst="rect">
            <a:avLst/>
          </a:prstGeom>
        </p:spPr>
        <p:txBody>
          <a:bodyPr bIns="45000" lIns="90000" rIns="90000" tIns="45000"/>
          <a:p>
            <a:fld id="{F141A151-C151-4181-B1F1-71C101A151D1}" type="slidenum">
              <a:rPr lang="en-US">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mn-lt"/>
                <a:ea typeface="+mn-ea"/>
              </a:rPr>
              <a:t>Voor studenten MLW en scheikunde ontvangen wij in totaal 200 euro subsidie. Wanneer je je SNUF al gebruikt hebt ben je hier ook zelf verantwoordelijk voor. Voor andere studenten zullen wij sowieso minder of geen subsidie ontvangen, want voor hen is het een vak voor in de vrije keuzeruimte en niet van de opleiding zelf. Zij zijn zelf verantwoordelijk voor het regelen van ten minste 200 euro subsidie of moeten zelf voor deze kosten opdraaien.</a:t>
            </a:r>
            <a:endParaRPr/>
          </a:p>
          <a:p>
            <a:endParaRPr/>
          </a:p>
        </p:txBody>
      </p:sp>
      <p:sp>
        <p:nvSpPr>
          <p:cNvPr id="67" name="TextShape 2"/>
          <p:cNvSpPr txBox="1"/>
          <p:nvPr/>
        </p:nvSpPr>
        <p:spPr>
          <a:xfrm>
            <a:off x="0" y="0"/>
            <a:ext cx="360" cy="360"/>
          </a:xfrm>
          <a:prstGeom prst="rect">
            <a:avLst/>
          </a:prstGeom>
        </p:spPr>
        <p:txBody>
          <a:bodyPr bIns="45000" lIns="90000" rIns="90000" tIns="45000"/>
          <a:p>
            <a:fld id="{D181A131-9111-41E1-B181-619111519161}" type="slidenum">
              <a:rPr lang="en-US">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De vlucht duurt ongeveer 3 uur bij een directe vlucht. De meeste vluchten hebben echter een tussenstop. Deze duren van 4 tot 8 uur en zijn ook aanzienlijk goedkoper.</a:t>
            </a:r>
            <a:endParaRPr/>
          </a:p>
          <a:p>
            <a:r>
              <a:rPr lang="en-US">
                <a:solidFill>
                  <a:srgbClr val="000000"/>
                </a:solidFill>
                <a:latin typeface="+mn-lt"/>
                <a:ea typeface="+mn-ea"/>
              </a:rPr>
              <a:t>Aangezien er wellicht verschil zit in prijzen op de verschillende vertrek- en terugkeerdata die genoemd zijn, kiezen we op het moment van boeken de beste optie. Daarom kunnen we op dit moment nog geen enkele definitieve vertrek- en aankomstdatum geven.</a:t>
            </a:r>
            <a:endParaRPr/>
          </a:p>
          <a:p>
            <a:r>
              <a:rPr lang="en-US">
                <a:solidFill>
                  <a:srgbClr val="000000"/>
                </a:solidFill>
                <a:latin typeface="+mn-lt"/>
                <a:ea typeface="+mn-ea"/>
              </a:rPr>
              <a:t>De reis tussen St. Petersburg en Moskou zal per nachttrein geschieden. Deze trein brengt ons van het centrum van de ene stad naar het centrum van de andere en weer terug.</a:t>
            </a:r>
            <a:endParaRPr/>
          </a:p>
          <a:p>
            <a:endParaRPr/>
          </a:p>
        </p:txBody>
      </p:sp>
      <p:sp>
        <p:nvSpPr>
          <p:cNvPr id="69" name="TextShape 2"/>
          <p:cNvSpPr txBox="1"/>
          <p:nvPr/>
        </p:nvSpPr>
        <p:spPr>
          <a:xfrm>
            <a:off x="0" y="0"/>
            <a:ext cx="360" cy="360"/>
          </a:xfrm>
          <a:prstGeom prst="rect">
            <a:avLst/>
          </a:prstGeom>
        </p:spPr>
        <p:txBody>
          <a:bodyPr bIns="45000" lIns="90000" rIns="90000" tIns="45000"/>
          <a:p>
            <a:fld id="{C1D10191-11C1-4131-8161-B181D1015181}" type="slidenum">
              <a:rPr lang="en-US">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In Moskou vind je de beste universiteit van het land: Moscow state university. Tevens is het de oudste(gesticht in 1755) en grootste universiteit in heel Rusland. Deze universiteit heeft 39 faculteiten waaronder een aparte faculteit voor scheikunde en eentje voor biologie. In figuur: Moscow state university. </a:t>
            </a:r>
            <a:endParaRPr/>
          </a:p>
          <a:p>
            <a:endParaRPr/>
          </a:p>
          <a:p>
            <a:r>
              <a:rPr lang="en-US">
                <a:solidFill>
                  <a:srgbClr val="000000"/>
                </a:solidFill>
                <a:latin typeface="+mn-lt"/>
                <a:ea typeface="+mn-ea"/>
              </a:rPr>
              <a:t>Ook is er een universiteit gespecialiseerd in de chemie: D. Mendeleev University of … Op deze universiteit studeren meer dan 10.000 studenten en deze universiteit is gespecialiseerd in het chemisch onderzoek. </a:t>
            </a:r>
            <a:endParaRPr/>
          </a:p>
          <a:p>
            <a:r>
              <a:rPr lang="en-US">
                <a:solidFill>
                  <a:srgbClr val="000000"/>
                </a:solidFill>
                <a:latin typeface="+mn-lt"/>
                <a:ea typeface="+mn-ea"/>
              </a:rPr>
              <a:t>Naast deze twee universiteiten zijn er nog veel meer opties in deze 60 universiteiten tellende stad…</a:t>
            </a:r>
            <a:endParaRPr/>
          </a:p>
          <a:p>
            <a:endParaRPr/>
          </a:p>
        </p:txBody>
      </p:sp>
      <p:sp>
        <p:nvSpPr>
          <p:cNvPr id="71" name="TextShape 2"/>
          <p:cNvSpPr txBox="1"/>
          <p:nvPr/>
        </p:nvSpPr>
        <p:spPr>
          <a:xfrm>
            <a:off x="0" y="0"/>
            <a:ext cx="360" cy="360"/>
          </a:xfrm>
          <a:prstGeom prst="rect">
            <a:avLst/>
          </a:prstGeom>
        </p:spPr>
        <p:txBody>
          <a:bodyPr bIns="45000" lIns="90000" rIns="90000" tIns="45000"/>
          <a:p>
            <a:fld id="{91811161-6181-41D1-A111-71510111C151}" type="slidenum">
              <a:rPr lang="en-US">
                <a:solidFill>
                  <a:srgbClr val="000000"/>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mn-lt"/>
                <a:ea typeface="+mn-ea"/>
              </a:rPr>
              <a:t>Stad met een rijke geschiedenis. Veel mogelijkheden voor bezoek aan musea en kerkjes. Veel musea toegewijd aan de grote namen uit de geschiedenis van Moskou. </a:t>
            </a:r>
            <a:endParaRPr/>
          </a:p>
          <a:p>
            <a:endParaRPr/>
          </a:p>
        </p:txBody>
      </p:sp>
      <p:sp>
        <p:nvSpPr>
          <p:cNvPr id="73" name="TextShape 2"/>
          <p:cNvSpPr txBox="1"/>
          <p:nvPr/>
        </p:nvSpPr>
        <p:spPr>
          <a:xfrm>
            <a:off x="0" y="0"/>
            <a:ext cx="360" cy="360"/>
          </a:xfrm>
          <a:prstGeom prst="rect">
            <a:avLst/>
          </a:prstGeom>
        </p:spPr>
        <p:txBody>
          <a:bodyPr bIns="45000" lIns="90000" rIns="90000" tIns="45000"/>
          <a:p>
            <a:fld id="{71414111-31D1-4131-9131-01214121E1E1}" type="slidenum">
              <a:rPr lang="en-US">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De univeristiteiten van St. Petersburg behoren samen met die van Moskou tot de beste van het land. Saint Petersburg State University is de grootste en breedste universiteit van de stad. De enige echte Dmitri Mendelev was aan deze universiteit verbonden.</a:t>
            </a:r>
            <a:endParaRPr/>
          </a:p>
          <a:p>
            <a:r>
              <a:rPr lang="en-US">
                <a:solidFill>
                  <a:srgbClr val="000000"/>
                </a:solidFill>
                <a:latin typeface="+mn-lt"/>
                <a:ea typeface="+mn-ea"/>
              </a:rPr>
              <a:t>St. Petersburg State Polytechnical University is een van de leidende technische academische instituten in Rusland.</a:t>
            </a:r>
            <a:endParaRPr/>
          </a:p>
          <a:p>
            <a:r>
              <a:rPr lang="en-US">
                <a:solidFill>
                  <a:srgbClr val="000000"/>
                </a:solidFill>
                <a:latin typeface="+mn-lt"/>
                <a:ea typeface="+mn-ea"/>
              </a:rPr>
              <a:t>Afbeelding: St. Petersburg State Universty</a:t>
            </a:r>
            <a:endParaRPr/>
          </a:p>
          <a:p>
            <a:endParaRPr/>
          </a:p>
        </p:txBody>
      </p:sp>
      <p:sp>
        <p:nvSpPr>
          <p:cNvPr id="75" name="TextShape 2"/>
          <p:cNvSpPr txBox="1"/>
          <p:nvPr/>
        </p:nvSpPr>
        <p:spPr>
          <a:xfrm>
            <a:off x="0" y="0"/>
            <a:ext cx="360" cy="360"/>
          </a:xfrm>
          <a:prstGeom prst="rect">
            <a:avLst/>
          </a:prstGeom>
        </p:spPr>
        <p:txBody>
          <a:bodyPr bIns="45000" lIns="90000" rIns="90000" tIns="45000"/>
          <a:p>
            <a:fld id="{A1E161C1-D121-4191-A101-D1216131716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228600" y="228600"/>
            <a:ext cx="8695440" cy="2468520"/>
          </a:xfrm>
          <a:prstGeom prst="roundRect">
            <a:avLst>
              <a:gd fmla="val 3600" name="adj"/>
            </a:avLst>
          </a:prstGeom>
          <a:gradFill>
            <a:gsLst>
              <a:gs pos="0">
                <a:srgbClr val="0293e0"/>
              </a:gs>
              <a:gs pos="100000">
                <a:srgbClr val="83d3fe"/>
              </a:gs>
            </a:gsLst>
            <a:lin ang="5400000"/>
          </a:gradFill>
        </p:spPr>
      </p:sp>
      <p:sp>
        <p:nvSpPr>
          <p:cNvPr id="1" name="CustomShape 2"/>
          <p:cNvSpPr/>
          <p:nvPr/>
        </p:nvSpPr>
        <p:spPr>
          <a:xfrm>
            <a:off x="228600" y="228600"/>
            <a:ext cx="8695440" cy="6034680"/>
          </a:xfrm>
          <a:prstGeom prst="roundRect">
            <a:avLst>
              <a:gd fmla="val 3600" name="adj"/>
            </a:avLst>
          </a:prstGeom>
          <a:gradFill>
            <a:gsLst>
              <a:gs pos="0">
                <a:srgbClr val="0293e0"/>
              </a:gs>
              <a:gs pos="100000">
                <a:srgbClr val="83d3fe"/>
              </a:gs>
            </a:gsLst>
            <a:lin ang="5400000"/>
          </a:gradFill>
        </p:spPr>
      </p:sp>
      <p:sp>
        <p:nvSpPr>
          <p:cNvPr id="2" name="PlaceHolder 3"/>
          <p:cNvSpPr>
            <a:spLocks noGrp="1"/>
          </p:cNvSpPr>
          <p:nvPr>
            <p:ph type="title"/>
          </p:nvPr>
        </p:nvSpPr>
        <p:spPr>
          <a:xfrm>
            <a:off x="685800" y="1278720"/>
            <a:ext cx="7772040" cy="2101320"/>
          </a:xfrm>
          <a:prstGeom prst="rect">
            <a:avLst/>
          </a:prstGeom>
        </p:spPr>
        <p:txBody>
          <a:bodyPr anchor="b" bIns="45000" lIns="90000" rIns="90000" tIns="45000"/>
          <a:p>
            <a:pPr algn="ctr"/>
            <a:r>
              <a:rPr lang="en-US" sz="4400">
                <a:solidFill>
                  <a:srgbClr val="ffffff"/>
                </a:solidFill>
                <a:latin typeface="Candara"/>
              </a:rPr>
              <a:t>Click to edit the title text formatClick to edit Master title style</a:t>
            </a:r>
            <a:endParaRPr/>
          </a:p>
        </p:txBody>
      </p:sp>
      <p:sp>
        <p:nvSpPr>
          <p:cNvPr id="3" name="PlaceHolder 4"/>
          <p:cNvSpPr>
            <a:spLocks noGrp="1"/>
          </p:cNvSpPr>
          <p:nvPr>
            <p:ph type="body"/>
          </p:nvPr>
        </p:nvSpPr>
        <p:spPr>
          <a:xfrm>
            <a:off x="1371600" y="3556080"/>
            <a:ext cx="6400440" cy="4616280"/>
          </a:xfrm>
          <a:prstGeom prst="rect">
            <a:avLst/>
          </a:prstGeom>
        </p:spPr>
        <p:txBody>
          <a:bodyPr bIns="45000" lIns="90000" rIns="90000" tIns="45000"/>
          <a:p>
            <a:pPr>
              <a:buSzPct val="45000"/>
              <a:buFont typeface="StarSymbol"/>
              <a:buChar char=""/>
            </a:pPr>
            <a:r>
              <a:rPr lang="en-US" sz="2000">
                <a:solidFill>
                  <a:srgbClr val="ffffff"/>
                </a:solidFill>
                <a:latin typeface="Candara"/>
              </a:rPr>
              <a:t>Click to edit the outline text format</a:t>
            </a:r>
            <a:endParaRPr/>
          </a:p>
          <a:p>
            <a:pPr lvl="1">
              <a:buSzPct val="45000"/>
              <a:buFont typeface="StarSymbol"/>
              <a:buChar char=""/>
            </a:pPr>
            <a:r>
              <a:rPr lang="en-US" sz="2000">
                <a:solidFill>
                  <a:srgbClr val="ffffff"/>
                </a:solidFill>
                <a:latin typeface="Candara"/>
              </a:rPr>
              <a:t>Second Outline Level</a:t>
            </a:r>
            <a:endParaRPr/>
          </a:p>
          <a:p>
            <a:pPr lvl="2">
              <a:buSzPct val="75000"/>
              <a:buFont typeface="StarSymbol"/>
              <a:buChar char=""/>
            </a:pPr>
            <a:r>
              <a:rPr lang="en-US" sz="2000">
                <a:solidFill>
                  <a:srgbClr val="ffffff"/>
                </a:solidFill>
                <a:latin typeface="Candara"/>
              </a:rPr>
              <a:t>Third Outline Level</a:t>
            </a:r>
            <a:endParaRPr/>
          </a:p>
          <a:p>
            <a:pPr lvl="3">
              <a:buSzPct val="45000"/>
              <a:buFont typeface="StarSymbol"/>
              <a:buChar char=""/>
            </a:pPr>
            <a:r>
              <a:rPr lang="en-US" sz="2000">
                <a:solidFill>
                  <a:srgbClr val="ffffff"/>
                </a:solidFill>
                <a:latin typeface="Candara"/>
              </a:rPr>
              <a:t>Fourth Outline Level</a:t>
            </a:r>
            <a:endParaRPr/>
          </a:p>
          <a:p>
            <a:pPr lvl="4">
              <a:buSzPct val="75000"/>
              <a:buFont typeface="StarSymbol"/>
              <a:buChar char=""/>
            </a:pPr>
            <a:r>
              <a:rPr lang="en-US" sz="2000">
                <a:solidFill>
                  <a:srgbClr val="ffffff"/>
                </a:solidFill>
                <a:latin typeface="Candara"/>
              </a:rPr>
              <a:t>Fifth Outline Level</a:t>
            </a:r>
            <a:endParaRPr/>
          </a:p>
          <a:p>
            <a:pPr lvl="5">
              <a:buSzPct val="45000"/>
              <a:buFont typeface="StarSymbol"/>
              <a:buChar char=""/>
            </a:pPr>
            <a:r>
              <a:rPr lang="en-US" sz="2000">
                <a:solidFill>
                  <a:srgbClr val="ffffff"/>
                </a:solidFill>
                <a:latin typeface="Candara"/>
              </a:rPr>
              <a:t>Sixth Outline Level</a:t>
            </a:r>
            <a:endParaRPr/>
          </a:p>
          <a:p>
            <a:pPr lvl="6">
              <a:buSzPct val="45000"/>
              <a:buFont typeface="StarSymbol"/>
              <a:buChar char=""/>
            </a:pPr>
            <a:r>
              <a:rPr lang="en-US" sz="2000">
                <a:solidFill>
                  <a:srgbClr val="ffffff"/>
                </a:solidFill>
                <a:latin typeface="Candara"/>
              </a:rPr>
              <a:t>Seventh Outline Level</a:t>
            </a:r>
            <a:endParaRPr/>
          </a:p>
          <a:p>
            <a:pPr lvl="7">
              <a:buSzPct val="45000"/>
              <a:buFont typeface="StarSymbol"/>
              <a:buChar char=""/>
            </a:pPr>
            <a:r>
              <a:rPr lang="en-US" sz="2000">
                <a:solidFill>
                  <a:srgbClr val="ffffff"/>
                </a:solidFill>
                <a:latin typeface="Candara"/>
              </a:rPr>
              <a:t>Eighth Outline Level</a:t>
            </a:r>
            <a:endParaRPr/>
          </a:p>
          <a:p>
            <a:r>
              <a:rPr lang="en-US" sz="2000">
                <a:solidFill>
                  <a:srgbClr val="ffffff"/>
                </a:solidFill>
                <a:latin typeface="Candara"/>
              </a:rPr>
              <a:t>Ninth Outline LevelClick to edit Master subtitle style</a:t>
            </a:r>
            <a:endParaRPr/>
          </a:p>
        </p:txBody>
      </p:sp>
      <p:sp>
        <p:nvSpPr>
          <p:cNvPr id="4" name="PlaceHolder 5"/>
          <p:cNvSpPr>
            <a:spLocks noGrp="1"/>
          </p:cNvSpPr>
          <p:nvPr>
            <p:ph type="dt"/>
          </p:nvPr>
        </p:nvSpPr>
        <p:spPr>
          <a:xfrm>
            <a:off x="5163840" y="6250320"/>
            <a:ext cx="3786480" cy="364680"/>
          </a:xfrm>
          <a:prstGeom prst="rect">
            <a:avLst/>
          </a:prstGeom>
        </p:spPr>
        <p:txBody>
          <a:bodyPr bIns="45000" lIns="90000" rIns="90000" tIns="45000"/>
          <a:p>
            <a:r>
              <a:rPr lang="en-US" sz="1000">
                <a:solidFill>
                  <a:srgbClr val="073e87"/>
                </a:solidFill>
                <a:latin typeface="Candara"/>
              </a:rPr>
              <a:t>9/18/13</a:t>
            </a:r>
            <a:endParaRPr/>
          </a:p>
        </p:txBody>
      </p:sp>
      <p:sp>
        <p:nvSpPr>
          <p:cNvPr id="5" name="TextShape 6"/>
          <p:cNvSpPr txBox="1"/>
          <p:nvPr/>
        </p:nvSpPr>
        <p:spPr>
          <a:xfrm>
            <a:off x="193680" y="6250320"/>
            <a:ext cx="3786480" cy="364680"/>
          </a:xfrm>
          <a:prstGeom prst="rect">
            <a:avLst/>
          </a:prstGeom>
        </p:spPr>
      </p:sp>
      <p:sp>
        <p:nvSpPr>
          <p:cNvPr id="6" name="PlaceHolder 7"/>
          <p:cNvSpPr>
            <a:spLocks noGrp="1"/>
          </p:cNvSpPr>
          <p:nvPr>
            <p:ph type="sldNum"/>
          </p:nvPr>
        </p:nvSpPr>
        <p:spPr>
          <a:xfrm>
            <a:off x="3990960" y="6250320"/>
            <a:ext cx="1161360" cy="364680"/>
          </a:xfrm>
          <a:prstGeom prst="rect">
            <a:avLst/>
          </a:prstGeom>
        </p:spPr>
        <p:txBody>
          <a:bodyPr bIns="45000" lIns="90000" rIns="90000" tIns="45000"/>
          <a:p>
            <a:fld id="{61414101-2111-4151-A191-F1E1F1F10141}" type="slidenum">
              <a:rPr lang="en-US" sz="1000">
                <a:solidFill>
                  <a:srgbClr val="073e87"/>
                </a:solidFill>
                <a:latin typeface="Candara"/>
              </a:rPr>
              <a:t>&lt;number&gt;</a:t>
            </a:fld>
            <a:endParaRPr/>
          </a:p>
        </p:txBody>
      </p:sp>
    </p:spTree>
  </p:cSld>
  <p:clrMap accent1="accent1" accent2="accent2" accent3="accent3" accent4="accent4" accent5="accent5" accent6="accent6" bg1="lt1" bg2="lt2" folHlink="folHlink" hlink="hlink" tx1="dk1" tx2="dk2"/>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CustomShape 1"/>
          <p:cNvSpPr/>
          <p:nvPr/>
        </p:nvSpPr>
        <p:spPr>
          <a:xfrm>
            <a:off x="228600" y="228600"/>
            <a:ext cx="8695440" cy="2468520"/>
          </a:xfrm>
          <a:prstGeom prst="roundRect">
            <a:avLst>
              <a:gd fmla="val 3600" name="adj"/>
            </a:avLst>
          </a:prstGeom>
          <a:gradFill>
            <a:gsLst>
              <a:gs pos="0">
                <a:srgbClr val="0293e0"/>
              </a:gs>
              <a:gs pos="100000">
                <a:srgbClr val="83d3fe"/>
              </a:gs>
            </a:gsLst>
            <a:lin ang="5400000"/>
          </a:gradFill>
        </p:spPr>
      </p:sp>
      <p:sp>
        <p:nvSpPr>
          <p:cNvPr id="8" name="PlaceHolder 2"/>
          <p:cNvSpPr>
            <a:spLocks noGrp="1"/>
          </p:cNvSpPr>
          <p:nvPr>
            <p:ph type="body"/>
          </p:nvPr>
        </p:nvSpPr>
        <p:spPr>
          <a:xfrm>
            <a:off x="871920" y="2675520"/>
            <a:ext cx="7408080" cy="3450240"/>
          </a:xfrm>
          <a:prstGeom prst="rect">
            <a:avLst/>
          </a:prstGeom>
        </p:spPr>
        <p:txBody>
          <a:bodyPr bIns="45000" lIns="90000" rIns="90000" tIns="45000"/>
          <a:p>
            <a:pPr>
              <a:buSzPct val="45000"/>
              <a:buFont typeface="StarSymbol"/>
              <a:buChar char=""/>
            </a:pPr>
            <a:r>
              <a:rPr lang="en-US" sz="2400">
                <a:solidFill>
                  <a:srgbClr val="073e87"/>
                </a:solidFill>
                <a:latin typeface="Candara"/>
              </a:rPr>
              <a:t>Click to edit the outline text format</a:t>
            </a:r>
            <a:endParaRPr/>
          </a:p>
          <a:p>
            <a:pPr lvl="1">
              <a:buSzPct val="45000"/>
              <a:buFont typeface="StarSymbol"/>
              <a:buChar char=""/>
            </a:pPr>
            <a:r>
              <a:rPr lang="en-US" sz="2400">
                <a:solidFill>
                  <a:srgbClr val="073e87"/>
                </a:solidFill>
                <a:latin typeface="Candara"/>
              </a:rPr>
              <a:t>Second Outline Level</a:t>
            </a:r>
            <a:endParaRPr/>
          </a:p>
          <a:p>
            <a:pPr lvl="2">
              <a:buSzPct val="75000"/>
              <a:buFont typeface="StarSymbol"/>
              <a:buChar char=""/>
            </a:pPr>
            <a:r>
              <a:rPr lang="en-US" sz="2400">
                <a:solidFill>
                  <a:srgbClr val="073e87"/>
                </a:solidFill>
                <a:latin typeface="Candara"/>
              </a:rPr>
              <a:t>Third Outline Level</a:t>
            </a:r>
            <a:endParaRPr/>
          </a:p>
          <a:p>
            <a:pPr lvl="3">
              <a:buSzPct val="45000"/>
              <a:buFont typeface="StarSymbol"/>
              <a:buChar char=""/>
            </a:pPr>
            <a:r>
              <a:rPr lang="en-US" sz="2400">
                <a:solidFill>
                  <a:srgbClr val="073e87"/>
                </a:solidFill>
                <a:latin typeface="Candara"/>
              </a:rPr>
              <a:t>Fourth Outline Level</a:t>
            </a:r>
            <a:endParaRPr/>
          </a:p>
          <a:p>
            <a:pPr lvl="4">
              <a:buSzPct val="75000"/>
              <a:buFont typeface="StarSymbol"/>
              <a:buChar char=""/>
            </a:pPr>
            <a:r>
              <a:rPr lang="en-US" sz="2400">
                <a:solidFill>
                  <a:srgbClr val="073e87"/>
                </a:solidFill>
                <a:latin typeface="Candara"/>
              </a:rPr>
              <a:t>Fifth Outline Level</a:t>
            </a:r>
            <a:endParaRPr/>
          </a:p>
          <a:p>
            <a:pPr lvl="5">
              <a:buSzPct val="45000"/>
              <a:buFont typeface="StarSymbol"/>
              <a:buChar char=""/>
            </a:pPr>
            <a:r>
              <a:rPr lang="en-US" sz="2400">
                <a:solidFill>
                  <a:srgbClr val="073e87"/>
                </a:solidFill>
                <a:latin typeface="Candara"/>
              </a:rPr>
              <a:t>Sixth Outline Level</a:t>
            </a:r>
            <a:endParaRPr/>
          </a:p>
          <a:p>
            <a:pPr lvl="6">
              <a:buSzPct val="45000"/>
              <a:buFont typeface="StarSymbol"/>
              <a:buChar char=""/>
            </a:pPr>
            <a:r>
              <a:rPr lang="en-US" sz="2400">
                <a:solidFill>
                  <a:srgbClr val="073e87"/>
                </a:solidFill>
                <a:latin typeface="Candara"/>
              </a:rPr>
              <a:t>Seventh Outline Level</a:t>
            </a:r>
            <a:endParaRPr/>
          </a:p>
          <a:p>
            <a:pPr lvl="7">
              <a:buSzPct val="45000"/>
              <a:buFont typeface="StarSymbol"/>
              <a:buChar char=""/>
            </a:pPr>
            <a:r>
              <a:rPr lang="en-US" sz="2400">
                <a:solidFill>
                  <a:srgbClr val="073e87"/>
                </a:solidFill>
                <a:latin typeface="Candara"/>
              </a:rPr>
              <a:t>Eighth Outline Level</a:t>
            </a:r>
            <a:endParaRPr/>
          </a:p>
          <a:p>
            <a:pPr>
              <a:buFont typeface="Symbol"/>
              <a:buChar char=""/>
            </a:pPr>
            <a:r>
              <a:rPr lang="en-US" sz="2400">
                <a:solidFill>
                  <a:srgbClr val="073e87"/>
                </a:solidFill>
                <a:latin typeface="Candara"/>
              </a:rPr>
              <a:t>Ninth Outline LevelClick to edit Master text styles</a:t>
            </a:r>
            <a:endParaRPr/>
          </a:p>
          <a:p>
            <a:pPr lvl="1">
              <a:buFont typeface="Symbol"/>
              <a:buChar char=""/>
            </a:pPr>
            <a:r>
              <a:rPr lang="en-US" sz="2200">
                <a:solidFill>
                  <a:srgbClr val="073e87"/>
                </a:solidFill>
                <a:latin typeface="Candara"/>
              </a:rPr>
              <a:t>Second level</a:t>
            </a:r>
            <a:endParaRPr/>
          </a:p>
          <a:p>
            <a:pPr lvl="1">
              <a:buFont typeface="Symbol"/>
              <a:buChar char=""/>
            </a:pPr>
            <a:r>
              <a:rPr lang="en-US" sz="2000">
                <a:solidFill>
                  <a:srgbClr val="073e87"/>
                </a:solidFill>
                <a:latin typeface="Candara"/>
              </a:rPr>
              <a:t>Third level</a:t>
            </a:r>
            <a:endParaRPr/>
          </a:p>
          <a:p>
            <a:pPr lvl="2">
              <a:buFont typeface="Symbol"/>
              <a:buChar char=""/>
            </a:pPr>
            <a:r>
              <a:rPr lang="en-US">
                <a:solidFill>
                  <a:srgbClr val="073e87"/>
                </a:solidFill>
                <a:latin typeface="Candara"/>
              </a:rPr>
              <a:t>Fourth level</a:t>
            </a:r>
            <a:endParaRPr/>
          </a:p>
          <a:p>
            <a:pPr lvl="3">
              <a:buFont typeface="Symbol"/>
              <a:buChar char=""/>
            </a:pPr>
            <a:r>
              <a:rPr lang="en-US" sz="1600">
                <a:solidFill>
                  <a:srgbClr val="073e87"/>
                </a:solidFill>
                <a:latin typeface="Candara"/>
              </a:rPr>
              <a:t>Fifth level</a:t>
            </a:r>
            <a:endParaRPr/>
          </a:p>
        </p:txBody>
      </p:sp>
      <p:sp>
        <p:nvSpPr>
          <p:cNvPr id="9" name="PlaceHolder 3"/>
          <p:cNvSpPr>
            <a:spLocks noGrp="1"/>
          </p:cNvSpPr>
          <p:nvPr>
            <p:ph type="dt"/>
          </p:nvPr>
        </p:nvSpPr>
        <p:spPr>
          <a:xfrm>
            <a:off x="5163840" y="6250320"/>
            <a:ext cx="3786480" cy="364680"/>
          </a:xfrm>
          <a:prstGeom prst="rect">
            <a:avLst/>
          </a:prstGeom>
        </p:spPr>
        <p:txBody>
          <a:bodyPr bIns="45000" lIns="90000" rIns="90000" tIns="45000"/>
          <a:p>
            <a:r>
              <a:rPr lang="en-US" sz="1000">
                <a:solidFill>
                  <a:srgbClr val="073e87"/>
                </a:solidFill>
                <a:latin typeface="Candara"/>
              </a:rPr>
              <a:t>9/18/13</a:t>
            </a:r>
            <a:endParaRPr/>
          </a:p>
        </p:txBody>
      </p:sp>
      <p:sp>
        <p:nvSpPr>
          <p:cNvPr id="10" name="TextShape 4"/>
          <p:cNvSpPr txBox="1"/>
          <p:nvPr/>
        </p:nvSpPr>
        <p:spPr>
          <a:xfrm>
            <a:off x="193680" y="6250320"/>
            <a:ext cx="3786480" cy="364680"/>
          </a:xfrm>
          <a:prstGeom prst="rect">
            <a:avLst/>
          </a:prstGeom>
        </p:spPr>
      </p:sp>
      <p:sp>
        <p:nvSpPr>
          <p:cNvPr id="11" name="PlaceHolder 5"/>
          <p:cNvSpPr>
            <a:spLocks noGrp="1"/>
          </p:cNvSpPr>
          <p:nvPr>
            <p:ph type="sldNum"/>
          </p:nvPr>
        </p:nvSpPr>
        <p:spPr>
          <a:xfrm>
            <a:off x="3990960" y="6250320"/>
            <a:ext cx="1161360" cy="364680"/>
          </a:xfrm>
          <a:prstGeom prst="rect">
            <a:avLst/>
          </a:prstGeom>
        </p:spPr>
        <p:txBody>
          <a:bodyPr bIns="45000" lIns="90000" rIns="90000" tIns="45000"/>
          <a:p>
            <a:fld id="{11C1E131-91A1-4181-9121-6141D1D1D151}" type="slidenum">
              <a:rPr lang="en-US" sz="1000">
                <a:solidFill>
                  <a:srgbClr val="073e87"/>
                </a:solidFill>
                <a:latin typeface="Candara"/>
              </a:rPr>
              <a:t>&lt;number&gt;</a:t>
            </a:fld>
            <a:endParaRPr/>
          </a:p>
        </p:txBody>
      </p:sp>
      <p:sp>
        <p:nvSpPr>
          <p:cNvPr id="12" name="PlaceHolder 6"/>
          <p:cNvSpPr>
            <a:spLocks noGrp="1"/>
          </p:cNvSpPr>
          <p:nvPr>
            <p:ph type="title"/>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Click to edit the title text formatClick to edit Master title style</a:t>
            </a:r>
            <a:endParaRPr/>
          </a:p>
        </p:txBody>
      </p:sp>
    </p:spTree>
  </p:cSld>
  <p:clrMap accent1="accent1" accent2="accent2" accent3="accent3" accent4="accent4" accent5="accent5" accent6="accent6" bg1="lt1" bg2="lt2" folHlink="folHlink" hlink="hlink" tx1="dk1" tx2="dk2"/>
  <p:sldLayoutIdLst>
    <p:sldLayoutId id="2147483651"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hyperlink" Target="mailto:studiereis2014@science.ru.nl" TargetMode="External"/><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slideLayout" Target="../slideLayouts/slideLayout2.xml"/><Relationship Id="rId5" Type="http://schemas.openxmlformats.org/officeDocument/2006/relationships/notesSlide" Target="../notesSlides/notesSlide1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 name="TextShape 1"/>
          <p:cNvSpPr txBox="1"/>
          <p:nvPr/>
        </p:nvSpPr>
        <p:spPr>
          <a:xfrm>
            <a:off x="685800" y="1600200"/>
            <a:ext cx="7772040" cy="1431000"/>
          </a:xfrm>
          <a:prstGeom prst="rect">
            <a:avLst/>
          </a:prstGeom>
        </p:spPr>
        <p:txBody>
          <a:bodyPr bIns="45000" lIns="90000" rIns="90000" tIns="45000"/>
          <a:p>
            <a:r>
              <a:rPr lang="en-US" sz="4400">
                <a:solidFill>
                  <a:srgbClr val="ffffff"/>
                </a:solidFill>
                <a:latin typeface="Candara"/>
              </a:rPr>
              <a:t>Informatiebijeenkomst</a:t>
            </a:r>
            <a:r>
              <a:rPr lang="en-US" sz="4400">
                <a:solidFill>
                  <a:srgbClr val="ffffff"/>
                </a:solidFill>
                <a:latin typeface="Candara"/>
              </a:rPr>
              <a:t>
</a:t>
            </a:r>
            <a:r>
              <a:rPr lang="en-US" sz="4400">
                <a:solidFill>
                  <a:srgbClr val="ffffff"/>
                </a:solidFill>
                <a:latin typeface="Candara"/>
              </a:rPr>
              <a:t>Studiereis 2014</a:t>
            </a:r>
            <a:endParaRPr/>
          </a:p>
        </p:txBody>
      </p:sp>
      <p:sp>
        <p:nvSpPr>
          <p:cNvPr id="19" name="TextShape 2"/>
          <p:cNvSpPr txBox="1"/>
          <p:nvPr/>
        </p:nvSpPr>
        <p:spPr>
          <a:xfrm>
            <a:off x="685800" y="3581280"/>
            <a:ext cx="6400440" cy="4616280"/>
          </a:xfrm>
          <a:prstGeom prst="rect">
            <a:avLst/>
          </a:prstGeom>
        </p:spPr>
        <p:txBody>
          <a:bodyPr bIns="45000" lIns="90000" rIns="90000" tIns="45000"/>
          <a:p>
            <a:r>
              <a:rPr lang="en-US" sz="2000">
                <a:solidFill>
                  <a:srgbClr val="ffffff"/>
                </a:solidFill>
              </a:rPr>
              <a:t>Onderwijsinstituut Moleculaire Wetenschappen</a:t>
            </a:r>
            <a:endParaRPr/>
          </a:p>
        </p:txBody>
      </p:sp>
      <p:pic>
        <p:nvPicPr>
          <p:cNvPr descr="" id="20" name="Picture 3"/>
          <p:cNvPicPr/>
          <p:nvPr/>
        </p:nvPicPr>
        <p:blipFill>
          <a:blip r:embed="rId1"/>
          <a:stretch>
            <a:fillRect/>
          </a:stretch>
        </p:blipFill>
        <p:spPr>
          <a:xfrm>
            <a:off x="6553080" y="1981080"/>
            <a:ext cx="2138040" cy="259056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 name="TextShape 1"/>
          <p:cNvSpPr txBox="1"/>
          <p:nvPr/>
        </p:nvSpPr>
        <p:spPr>
          <a:xfrm>
            <a:off x="871920" y="2675520"/>
            <a:ext cx="7408080" cy="3450240"/>
          </a:xfrm>
          <a:prstGeom prst="rect">
            <a:avLst/>
          </a:prstGeom>
        </p:spPr>
        <p:txBody>
          <a:bodyPr bIns="45000" lIns="90000" rIns="90000" tIns="45000"/>
          <a:p>
            <a:r>
              <a:rPr lang="en-US"/>
              <a:t>Culturele bezienswaardigheden</a:t>
            </a:r>
            <a:endParaRPr/>
          </a:p>
          <a:p>
            <a:r>
              <a:rPr lang="en-US"/>
              <a:t>Vele musea en kerken, waaronder het Hermitage</a:t>
            </a:r>
            <a:endParaRPr/>
          </a:p>
          <a:p>
            <a:r>
              <a:rPr lang="en-US"/>
              <a:t>Peterhof</a:t>
            </a:r>
            <a:endParaRPr/>
          </a:p>
          <a:p>
            <a:endParaRPr/>
          </a:p>
        </p:txBody>
      </p:sp>
      <p:sp>
        <p:nvSpPr>
          <p:cNvPr id="48"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St. Petersburg</a:t>
            </a:r>
            <a:endParaRPr/>
          </a:p>
        </p:txBody>
      </p:sp>
      <p:pic>
        <p:nvPicPr>
          <p:cNvPr descr="" id="49" name="Picture 2"/>
          <p:cNvPicPr/>
          <p:nvPr/>
        </p:nvPicPr>
        <p:blipFill>
          <a:blip r:embed="rId1"/>
          <a:stretch>
            <a:fillRect/>
          </a:stretch>
        </p:blipFill>
        <p:spPr>
          <a:xfrm>
            <a:off x="762120" y="4118400"/>
            <a:ext cx="3957120" cy="2739240"/>
          </a:xfrm>
          <a:prstGeom prst="rect">
            <a:avLst/>
          </a:prstGeom>
        </p:spPr>
      </p:pic>
      <p:pic>
        <p:nvPicPr>
          <p:cNvPr descr="" id="50" name="Picture 4"/>
          <p:cNvPicPr/>
          <p:nvPr/>
        </p:nvPicPr>
        <p:blipFill>
          <a:blip r:embed="rId2"/>
          <a:stretch>
            <a:fillRect/>
          </a:stretch>
        </p:blipFill>
        <p:spPr>
          <a:xfrm>
            <a:off x="5029200" y="4012920"/>
            <a:ext cx="3806280" cy="284472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 name="TextShape 1"/>
          <p:cNvSpPr txBox="1"/>
          <p:nvPr/>
        </p:nvSpPr>
        <p:spPr>
          <a:xfrm>
            <a:off x="871920" y="2675520"/>
            <a:ext cx="7408080" cy="3450240"/>
          </a:xfrm>
          <a:prstGeom prst="rect">
            <a:avLst/>
          </a:prstGeom>
        </p:spPr>
        <p:txBody>
          <a:bodyPr bIns="45000" lIns="90000" rIns="90000" tIns="45000"/>
          <a:p>
            <a:r>
              <a:rPr lang="en-US"/>
              <a:t>Max. 40 personen, inclusief commissie</a:t>
            </a:r>
            <a:endParaRPr/>
          </a:p>
          <a:p>
            <a:endParaRPr/>
          </a:p>
          <a:p>
            <a:r>
              <a:rPr lang="en-US"/>
              <a:t>Inschrijving via deelnameformulier</a:t>
            </a:r>
            <a:endParaRPr/>
          </a:p>
          <a:p>
            <a:r>
              <a:rPr lang="en-US"/>
              <a:t>Inschrijving definitief bij tekenen contract (september)</a:t>
            </a:r>
            <a:endParaRPr/>
          </a:p>
        </p:txBody>
      </p:sp>
      <p:sp>
        <p:nvSpPr>
          <p:cNvPr id="52"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Loting en inschrijving</a:t>
            </a:r>
            <a:endParaRPr/>
          </a:p>
        </p:txBody>
      </p:sp>
      <p:pic>
        <p:nvPicPr>
          <p:cNvPr descr="" id="53" name="Picture 3"/>
          <p:cNvPicPr/>
          <p:nvPr/>
        </p:nvPicPr>
        <p:blipFill>
          <a:blip r:embed="rId1"/>
          <a:stretch>
            <a:fillRect/>
          </a:stretch>
        </p:blipFill>
        <p:spPr>
          <a:xfrm>
            <a:off x="8077320" y="5486400"/>
            <a:ext cx="919080" cy="111348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 name="TextShape 1"/>
          <p:cNvSpPr txBox="1"/>
          <p:nvPr/>
        </p:nvSpPr>
        <p:spPr>
          <a:xfrm>
            <a:off x="990720" y="5715000"/>
            <a:ext cx="7408080" cy="3450240"/>
          </a:xfrm>
          <a:prstGeom prst="rect">
            <a:avLst/>
          </a:prstGeom>
        </p:spPr>
        <p:txBody>
          <a:bodyPr bIns="45000" lIns="90000" rIns="90000" tIns="45000"/>
          <a:p>
            <a:pPr algn="ctr"/>
            <a:r>
              <a:rPr lang="en-US"/>
              <a:t>Meer info? Schiet ons aan! Of vraag via mail:</a:t>
            </a:r>
            <a:endParaRPr/>
          </a:p>
          <a:p>
            <a:pPr algn="ctr"/>
            <a:r>
              <a:rPr lang="en-US">
                <a:hlinkClick r:id="rId1"/>
              </a:rPr>
              <a:t>studiereis2014@science.ru.nl</a:t>
            </a:r>
            <a:r>
              <a:rPr lang="en-US"/>
              <a:t> </a:t>
            </a:r>
            <a:endParaRPr/>
          </a:p>
          <a:p>
            <a:endParaRPr/>
          </a:p>
        </p:txBody>
      </p:sp>
      <p:sp>
        <p:nvSpPr>
          <p:cNvPr id="55"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Ga mee op studiereis!</a:t>
            </a:r>
            <a:endParaRPr/>
          </a:p>
        </p:txBody>
      </p:sp>
      <p:pic>
        <p:nvPicPr>
          <p:cNvPr descr="" id="56" name="Picture 2"/>
          <p:cNvPicPr/>
          <p:nvPr/>
        </p:nvPicPr>
        <p:blipFill>
          <a:blip r:embed="rId2"/>
          <a:stretch>
            <a:fillRect/>
          </a:stretch>
        </p:blipFill>
        <p:spPr>
          <a:xfrm>
            <a:off x="76320" y="2514600"/>
            <a:ext cx="8762760" cy="3285720"/>
          </a:xfrm>
          <a:prstGeom prst="rect">
            <a:avLst/>
          </a:prstGeom>
        </p:spPr>
      </p:pic>
      <p:pic>
        <p:nvPicPr>
          <p:cNvPr descr="" id="57" name="Picture 4"/>
          <p:cNvPicPr/>
          <p:nvPr/>
        </p:nvPicPr>
        <p:blipFill>
          <a:blip r:embed="rId3"/>
          <a:stretch>
            <a:fillRect/>
          </a:stretch>
        </p:blipFill>
        <p:spPr>
          <a:xfrm>
            <a:off x="7772400" y="762120"/>
            <a:ext cx="919080" cy="111348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 name="TextShape 1"/>
          <p:cNvSpPr txBox="1"/>
          <p:nvPr/>
        </p:nvSpPr>
        <p:spPr>
          <a:xfrm>
            <a:off x="871920" y="2675520"/>
            <a:ext cx="7408080" cy="4616280"/>
          </a:xfrm>
          <a:prstGeom prst="rect">
            <a:avLst/>
          </a:prstGeom>
        </p:spPr>
        <p:txBody>
          <a:bodyPr bIns="45000" lIns="90000" rIns="90000" tIns="45000"/>
          <a:p>
            <a:r>
              <a:rPr lang="en-US"/>
              <a:t>Visum</a:t>
            </a:r>
            <a:endParaRPr/>
          </a:p>
          <a:p>
            <a:r>
              <a:rPr lang="en-US"/>
              <a:t>Kostenplaatje</a:t>
            </a:r>
            <a:endParaRPr/>
          </a:p>
          <a:p>
            <a:r>
              <a:rPr lang="en-US"/>
              <a:t>Informatie steden</a:t>
            </a:r>
            <a:endParaRPr/>
          </a:p>
          <a:p>
            <a:r>
              <a:rPr lang="en-US"/>
              <a:t>Inschrijving</a:t>
            </a:r>
            <a:endParaRPr/>
          </a:p>
        </p:txBody>
      </p:sp>
      <p:sp>
        <p:nvSpPr>
          <p:cNvPr id="22" name="TextShape 2"/>
          <p:cNvSpPr txBox="1"/>
          <p:nvPr/>
        </p:nvSpPr>
        <p:spPr>
          <a:xfrm>
            <a:off x="457200" y="338400"/>
            <a:ext cx="8229240" cy="1431000"/>
          </a:xfrm>
          <a:prstGeom prst="rect">
            <a:avLst/>
          </a:prstGeom>
        </p:spPr>
        <p:txBody>
          <a:bodyPr bIns="45000" lIns="90000" rIns="90000" tIns="45000"/>
          <a:p>
            <a:pPr algn="ctr"/>
            <a:r>
              <a:rPr lang="en-US" sz="4400">
                <a:solidFill>
                  <a:srgbClr val="ffffff"/>
                </a:solidFill>
                <a:latin typeface="Candara"/>
              </a:rPr>
              <a:t>Wat gaan we vandaag behandelen:</a:t>
            </a:r>
            <a:endParaRPr/>
          </a:p>
        </p:txBody>
      </p:sp>
      <p:pic>
        <p:nvPicPr>
          <p:cNvPr descr="" id="23" name="Picture 3"/>
          <p:cNvPicPr/>
          <p:nvPr/>
        </p:nvPicPr>
        <p:blipFill>
          <a:blip r:embed="rId1"/>
          <a:stretch>
            <a:fillRect/>
          </a:stretch>
        </p:blipFill>
        <p:spPr>
          <a:xfrm>
            <a:off x="8077320" y="5486400"/>
            <a:ext cx="919080" cy="1113480"/>
          </a:xfrm>
          <a:prstGeom prst="rect">
            <a:avLst/>
          </a:prstGeom>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 name="TextShape 1"/>
          <p:cNvSpPr txBox="1"/>
          <p:nvPr/>
        </p:nvSpPr>
        <p:spPr>
          <a:xfrm>
            <a:off x="871920" y="2675520"/>
            <a:ext cx="7408080" cy="4616280"/>
          </a:xfrm>
          <a:prstGeom prst="rect">
            <a:avLst/>
          </a:prstGeom>
        </p:spPr>
        <p:txBody>
          <a:bodyPr bIns="45000" lIns="90000" rIns="90000" tIns="45000"/>
          <a:p>
            <a:r>
              <a:rPr lang="en-US"/>
              <a:t>Aanvragen 3 maanden van te voren</a:t>
            </a:r>
            <a:endParaRPr/>
          </a:p>
          <a:p>
            <a:r>
              <a:rPr lang="en-US"/>
              <a:t>Visumaanvraagformulier + pasfoto</a:t>
            </a:r>
            <a:endParaRPr/>
          </a:p>
          <a:p>
            <a:r>
              <a:rPr lang="en-US"/>
              <a:t>Geldig paspoort/reisdocument (tot november 2014)</a:t>
            </a:r>
            <a:endParaRPr/>
          </a:p>
          <a:p>
            <a:r>
              <a:rPr lang="en-US"/>
              <a:t>Kopie van bewijs van ziektekostenverzekering</a:t>
            </a:r>
            <a:endParaRPr/>
          </a:p>
        </p:txBody>
      </p:sp>
      <p:sp>
        <p:nvSpPr>
          <p:cNvPr id="25"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Visum</a:t>
            </a:r>
            <a:endParaRPr/>
          </a:p>
        </p:txBody>
      </p:sp>
      <p:pic>
        <p:nvPicPr>
          <p:cNvPr descr="" id="26" name="Picture 3"/>
          <p:cNvPicPr/>
          <p:nvPr/>
        </p:nvPicPr>
        <p:blipFill>
          <a:blip r:embed="rId1"/>
          <a:stretch>
            <a:fillRect/>
          </a:stretch>
        </p:blipFill>
        <p:spPr>
          <a:xfrm>
            <a:off x="8077320" y="5486400"/>
            <a:ext cx="919080" cy="1113480"/>
          </a:xfrm>
          <a:prstGeom prst="rect">
            <a:avLst/>
          </a:prstGeom>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 name="TextShape 1"/>
          <p:cNvSpPr txBox="1"/>
          <p:nvPr/>
        </p:nvSpPr>
        <p:spPr>
          <a:xfrm>
            <a:off x="871920" y="2675520"/>
            <a:ext cx="7408080" cy="3450240"/>
          </a:xfrm>
          <a:prstGeom prst="rect">
            <a:avLst/>
          </a:prstGeom>
        </p:spPr>
        <p:txBody>
          <a:bodyPr bIns="45000" lIns="90000" rIns="90000" tIns="45000"/>
          <a:p>
            <a:r>
              <a:rPr lang="en-US"/>
              <a:t>Deelname kost maximaal 600 euro.</a:t>
            </a:r>
            <a:endParaRPr/>
          </a:p>
          <a:p>
            <a:r>
              <a:rPr lang="en-US"/>
              <a:t>Hiervoor krijg je in ieder geval: reis, verblijf, visum en uitstapjes</a:t>
            </a:r>
            <a:endParaRPr/>
          </a:p>
          <a:p>
            <a:r>
              <a:rPr lang="en-US"/>
              <a:t>Eigen kosten zijn: vrije tijd, vaccinaties, eten en drinken, reis naar het vliegveld</a:t>
            </a:r>
            <a:endParaRPr/>
          </a:p>
          <a:p>
            <a:endParaRPr/>
          </a:p>
        </p:txBody>
      </p:sp>
      <p:sp>
        <p:nvSpPr>
          <p:cNvPr id="28"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Kostenplaatje</a:t>
            </a:r>
            <a:endParaRPr/>
          </a:p>
        </p:txBody>
      </p:sp>
      <p:pic>
        <p:nvPicPr>
          <p:cNvPr descr="" id="29" name="Picture 3"/>
          <p:cNvPicPr/>
          <p:nvPr/>
        </p:nvPicPr>
        <p:blipFill>
          <a:blip r:embed="rId1"/>
          <a:stretch>
            <a:fillRect/>
          </a:stretch>
        </p:blipFill>
        <p:spPr>
          <a:xfrm>
            <a:off x="8077320" y="5486400"/>
            <a:ext cx="919080" cy="1113480"/>
          </a:xfrm>
          <a:prstGeom prst="rect">
            <a:avLst/>
          </a:prstGeom>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 name="TextShape 1"/>
          <p:cNvSpPr txBox="1"/>
          <p:nvPr/>
        </p:nvSpPr>
        <p:spPr>
          <a:xfrm>
            <a:off x="871920" y="2675520"/>
            <a:ext cx="7408080" cy="5553720"/>
          </a:xfrm>
          <a:prstGeom prst="rect">
            <a:avLst/>
          </a:prstGeom>
        </p:spPr>
        <p:txBody>
          <a:bodyPr bIns="45000" lIns="90000" rIns="90000" tIns="45000"/>
          <a:p>
            <a:r>
              <a:rPr lang="en-US"/>
              <a:t>Studenten MLW of scheikunde</a:t>
            </a:r>
            <a:endParaRPr/>
          </a:p>
          <a:p>
            <a:r>
              <a:rPr lang="en-US"/>
              <a:t>	</a:t>
            </a:r>
            <a:r>
              <a:rPr lang="en-US"/>
              <a:t>- 100 euro faculteit</a:t>
            </a:r>
            <a:endParaRPr/>
          </a:p>
          <a:p>
            <a:r>
              <a:rPr lang="en-US"/>
              <a:t>	</a:t>
            </a:r>
            <a:r>
              <a:rPr lang="en-US"/>
              <a:t>- 100 euro SNUF</a:t>
            </a:r>
            <a:endParaRPr/>
          </a:p>
          <a:p>
            <a:r>
              <a:rPr lang="en-US"/>
              <a:t>Andere studenten (ook MMD en neuroscience)</a:t>
            </a:r>
            <a:endParaRPr/>
          </a:p>
          <a:p>
            <a:r>
              <a:rPr lang="en-US"/>
              <a:t>-geen/minder subsidie</a:t>
            </a:r>
            <a:endParaRPr/>
          </a:p>
          <a:p>
            <a:r>
              <a:rPr lang="en-US"/>
              <a:t>-regelen van voldoende subsidie is eigen verantwoordelijkheid</a:t>
            </a:r>
            <a:endParaRPr/>
          </a:p>
          <a:p>
            <a:r>
              <a:rPr lang="en-US"/>
              <a:t>Onvoldoende subsidie betekent meer eigen kosten</a:t>
            </a:r>
            <a:endParaRPr/>
          </a:p>
          <a:p>
            <a:r>
              <a:rPr lang="en-US"/>
              <a:t>          </a:t>
            </a:r>
            <a:endParaRPr/>
          </a:p>
          <a:p>
            <a:endParaRPr/>
          </a:p>
        </p:txBody>
      </p:sp>
      <p:sp>
        <p:nvSpPr>
          <p:cNvPr id="31"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Subsidies</a:t>
            </a:r>
            <a:endParaRPr/>
          </a:p>
        </p:txBody>
      </p:sp>
      <p:pic>
        <p:nvPicPr>
          <p:cNvPr descr="" id="32" name="Picture 3"/>
          <p:cNvPicPr/>
          <p:nvPr/>
        </p:nvPicPr>
        <p:blipFill>
          <a:blip r:embed="rId1"/>
          <a:stretch>
            <a:fillRect/>
          </a:stretch>
        </p:blipFill>
        <p:spPr>
          <a:xfrm>
            <a:off x="8077320" y="5486400"/>
            <a:ext cx="919080" cy="111348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 name="TextShape 1"/>
          <p:cNvSpPr txBox="1"/>
          <p:nvPr/>
        </p:nvSpPr>
        <p:spPr>
          <a:xfrm>
            <a:off x="871920" y="2675520"/>
            <a:ext cx="7408080" cy="3450240"/>
          </a:xfrm>
          <a:prstGeom prst="rect">
            <a:avLst/>
          </a:prstGeom>
        </p:spPr>
        <p:txBody>
          <a:bodyPr bIns="45000" lIns="90000" rIns="90000" tIns="45000"/>
          <a:p>
            <a:r>
              <a:rPr lang="en-US"/>
              <a:t>Nederland ↔ Rusland : Vliegtuig</a:t>
            </a:r>
            <a:endParaRPr/>
          </a:p>
          <a:p>
            <a:r>
              <a:rPr lang="en-US"/>
              <a:t>Heen: 27/28/29 april, 2014</a:t>
            </a:r>
            <a:endParaRPr/>
          </a:p>
          <a:p>
            <a:r>
              <a:rPr lang="en-US"/>
              <a:t>Terug: 10/11/12 mei, 2014</a:t>
            </a:r>
            <a:endParaRPr/>
          </a:p>
          <a:p>
            <a:endParaRPr/>
          </a:p>
          <a:p>
            <a:r>
              <a:rPr lang="en-US"/>
              <a:t>Moskou </a:t>
            </a:r>
            <a:r>
              <a:rPr lang="en-US">
                <a:latin typeface="Calibri"/>
              </a:rPr>
              <a:t>↔ St. Petersburg : (Nacht)trein</a:t>
            </a:r>
            <a:endParaRPr/>
          </a:p>
          <a:p>
            <a:endParaRPr/>
          </a:p>
        </p:txBody>
      </p:sp>
      <p:sp>
        <p:nvSpPr>
          <p:cNvPr id="34"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Transport</a:t>
            </a:r>
            <a:endParaRPr/>
          </a:p>
        </p:txBody>
      </p:sp>
      <p:pic>
        <p:nvPicPr>
          <p:cNvPr descr="" id="35" name="Picture 3"/>
          <p:cNvPicPr/>
          <p:nvPr/>
        </p:nvPicPr>
        <p:blipFill>
          <a:blip r:embed="rId1"/>
          <a:stretch>
            <a:fillRect/>
          </a:stretch>
        </p:blipFill>
        <p:spPr>
          <a:xfrm>
            <a:off x="8077320" y="5486400"/>
            <a:ext cx="919080" cy="111348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TextShape 1"/>
          <p:cNvSpPr txBox="1"/>
          <p:nvPr/>
        </p:nvSpPr>
        <p:spPr>
          <a:xfrm>
            <a:off x="871920" y="1828800"/>
            <a:ext cx="7408080" cy="4296960"/>
          </a:xfrm>
          <a:prstGeom prst="rect">
            <a:avLst/>
          </a:prstGeom>
        </p:spPr>
        <p:txBody>
          <a:bodyPr bIns="45000" lIns="90000" rIns="90000" tIns="45000"/>
          <a:p>
            <a:r>
              <a:rPr lang="en-US"/>
              <a:t>Academia</a:t>
            </a:r>
            <a:endParaRPr/>
          </a:p>
          <a:p>
            <a:r>
              <a:rPr lang="en-US"/>
              <a:t>	</a:t>
            </a:r>
            <a:r>
              <a:rPr lang="en-US"/>
              <a:t>- Moscow state university</a:t>
            </a:r>
            <a:r>
              <a:rPr lang="en-US"/>
              <a:t>
</a:t>
            </a:r>
            <a:r>
              <a:rPr lang="en-US"/>
              <a:t>- D. Mendeleev University of Chemical technology of Russia</a:t>
            </a:r>
            <a:r>
              <a:rPr lang="en-US"/>
              <a:t>
</a:t>
            </a:r>
            <a:r>
              <a:rPr lang="en-US"/>
              <a:t>- En nog veel meer universiteiten…. </a:t>
            </a:r>
            <a:endParaRPr/>
          </a:p>
          <a:p>
            <a:endParaRPr/>
          </a:p>
          <a:p>
            <a:endParaRPr/>
          </a:p>
          <a:p>
            <a:endParaRPr/>
          </a:p>
        </p:txBody>
      </p:sp>
      <p:sp>
        <p:nvSpPr>
          <p:cNvPr id="37"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Moskou</a:t>
            </a:r>
            <a:endParaRPr/>
          </a:p>
        </p:txBody>
      </p:sp>
      <p:pic>
        <p:nvPicPr>
          <p:cNvPr descr="" id="38" name="Picture 5"/>
          <p:cNvPicPr/>
          <p:nvPr/>
        </p:nvPicPr>
        <p:blipFill>
          <a:blip r:embed="rId1"/>
          <a:stretch>
            <a:fillRect/>
          </a:stretch>
        </p:blipFill>
        <p:spPr>
          <a:xfrm>
            <a:off x="1981080" y="4038480"/>
            <a:ext cx="4314600" cy="2680920"/>
          </a:xfrm>
          <a:prstGeom prst="rect">
            <a:avLst/>
          </a:prstGeom>
        </p:spPr>
      </p:pic>
      <p:pic>
        <p:nvPicPr>
          <p:cNvPr descr="" id="39" name="Picture 4"/>
          <p:cNvPicPr/>
          <p:nvPr/>
        </p:nvPicPr>
        <p:blipFill>
          <a:blip r:embed="rId2"/>
          <a:stretch>
            <a:fillRect/>
          </a:stretch>
        </p:blipFill>
        <p:spPr>
          <a:xfrm>
            <a:off x="8077320" y="5486400"/>
            <a:ext cx="919080" cy="111348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TextShape 1"/>
          <p:cNvSpPr txBox="1"/>
          <p:nvPr/>
        </p:nvSpPr>
        <p:spPr>
          <a:xfrm>
            <a:off x="871920" y="2057400"/>
            <a:ext cx="7408080" cy="4068360"/>
          </a:xfrm>
          <a:prstGeom prst="rect">
            <a:avLst/>
          </a:prstGeom>
        </p:spPr>
        <p:txBody>
          <a:bodyPr bIns="45000" lIns="90000" rIns="90000" tIns="45000"/>
          <a:p>
            <a:r>
              <a:rPr lang="en-US"/>
              <a:t>Culturele bezienswaardigheden</a:t>
            </a:r>
            <a:endParaRPr/>
          </a:p>
          <a:p>
            <a:r>
              <a:rPr lang="en-US"/>
              <a:t>	</a:t>
            </a:r>
            <a:r>
              <a:rPr lang="en-US"/>
              <a:t>- Stad met een rijke geschiedenis</a:t>
            </a:r>
            <a:endParaRPr/>
          </a:p>
          <a:p>
            <a:r>
              <a:rPr lang="en-US"/>
              <a:t>	</a:t>
            </a:r>
            <a:r>
              <a:rPr lang="en-US"/>
              <a:t>- Kremlin en rode plein</a:t>
            </a:r>
            <a:endParaRPr/>
          </a:p>
          <a:p>
            <a:endParaRPr/>
          </a:p>
          <a:p>
            <a:endParaRPr/>
          </a:p>
        </p:txBody>
      </p:sp>
      <p:sp>
        <p:nvSpPr>
          <p:cNvPr id="41"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Moskou</a:t>
            </a:r>
            <a:endParaRPr/>
          </a:p>
        </p:txBody>
      </p:sp>
      <p:pic>
        <p:nvPicPr>
          <p:cNvPr descr="" id="42" name="Picture 5"/>
          <p:cNvPicPr/>
          <p:nvPr/>
        </p:nvPicPr>
        <p:blipFill>
          <a:blip r:embed="rId1"/>
          <a:stretch>
            <a:fillRect/>
          </a:stretch>
        </p:blipFill>
        <p:spPr>
          <a:xfrm>
            <a:off x="2057400" y="3544920"/>
            <a:ext cx="4992480" cy="331272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 name="TextShape 1"/>
          <p:cNvSpPr txBox="1"/>
          <p:nvPr/>
        </p:nvSpPr>
        <p:spPr>
          <a:xfrm>
            <a:off x="871920" y="2675520"/>
            <a:ext cx="7408080" cy="3450240"/>
          </a:xfrm>
          <a:prstGeom prst="rect">
            <a:avLst/>
          </a:prstGeom>
        </p:spPr>
        <p:txBody>
          <a:bodyPr bIns="45000" lIns="90000" rIns="90000" tIns="45000"/>
          <a:p>
            <a:r>
              <a:rPr lang="en-US"/>
              <a:t>Academia</a:t>
            </a:r>
            <a:endParaRPr/>
          </a:p>
          <a:p>
            <a:r>
              <a:rPr lang="en-US"/>
              <a:t>Saint Petersburg State University</a:t>
            </a:r>
            <a:endParaRPr/>
          </a:p>
          <a:p>
            <a:pPr lvl="1">
              <a:buSzPct val="45000"/>
              <a:buFont typeface="StarSymbol"/>
              <a:buChar char=""/>
            </a:pPr>
            <a:r>
              <a:rPr lang="en-US"/>
              <a:t>Mendelev</a:t>
            </a:r>
            <a:r>
              <a:rPr lang="en-US"/>
              <a:t>	</a:t>
            </a:r>
            <a:endParaRPr/>
          </a:p>
          <a:p>
            <a:r>
              <a:rPr lang="en-US"/>
              <a:t>Saint Petersburg State Polytechnical University</a:t>
            </a:r>
            <a:endParaRPr/>
          </a:p>
          <a:p>
            <a:endParaRPr/>
          </a:p>
          <a:p>
            <a:endParaRPr/>
          </a:p>
        </p:txBody>
      </p:sp>
      <p:sp>
        <p:nvSpPr>
          <p:cNvPr id="44" name="TextShape 2"/>
          <p:cNvSpPr txBox="1"/>
          <p:nvPr/>
        </p:nvSpPr>
        <p:spPr>
          <a:xfrm>
            <a:off x="457200" y="338400"/>
            <a:ext cx="8229240" cy="1252440"/>
          </a:xfrm>
          <a:prstGeom prst="rect">
            <a:avLst/>
          </a:prstGeom>
        </p:spPr>
        <p:txBody>
          <a:bodyPr bIns="45000" lIns="90000" rIns="90000" tIns="45000"/>
          <a:p>
            <a:pPr algn="ctr"/>
            <a:r>
              <a:rPr lang="en-US" sz="4400">
                <a:solidFill>
                  <a:srgbClr val="ffffff"/>
                </a:solidFill>
                <a:latin typeface="Candara"/>
              </a:rPr>
              <a:t>St. Petersburg</a:t>
            </a:r>
            <a:endParaRPr/>
          </a:p>
        </p:txBody>
      </p:sp>
      <p:pic>
        <p:nvPicPr>
          <p:cNvPr descr="" id="45" name="Picture 2"/>
          <p:cNvPicPr/>
          <p:nvPr/>
        </p:nvPicPr>
        <p:blipFill>
          <a:blip r:embed="rId1"/>
          <a:stretch>
            <a:fillRect/>
          </a:stretch>
        </p:blipFill>
        <p:spPr>
          <a:xfrm>
            <a:off x="2971800" y="4648320"/>
            <a:ext cx="3164760" cy="2109600"/>
          </a:xfrm>
          <a:prstGeom prst="rect">
            <a:avLst/>
          </a:prstGeom>
        </p:spPr>
      </p:pic>
      <p:pic>
        <p:nvPicPr>
          <p:cNvPr descr="" id="46" name="Picture 4"/>
          <p:cNvPicPr/>
          <p:nvPr/>
        </p:nvPicPr>
        <p:blipFill>
          <a:blip r:embed="rId2"/>
          <a:stretch>
            <a:fillRect/>
          </a:stretch>
        </p:blipFill>
        <p:spPr>
          <a:xfrm>
            <a:off x="8077320" y="5486400"/>
            <a:ext cx="919080" cy="111348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