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9"/>
  </p:notesMasterIdLst>
  <p:sldIdLst>
    <p:sldId id="256" r:id="rId2"/>
    <p:sldId id="257" r:id="rId3"/>
    <p:sldId id="258" r:id="rId4"/>
    <p:sldId id="259" r:id="rId5"/>
    <p:sldId id="260" r:id="rId6"/>
    <p:sldId id="261" r:id="rId7"/>
    <p:sldId id="262" r:id="rId8"/>
    <p:sldId id="264" r:id="rId9"/>
    <p:sldId id="265" r:id="rId10"/>
    <p:sldId id="266" r:id="rId11"/>
    <p:sldId id="267" r:id="rId12"/>
    <p:sldId id="273" r:id="rId13"/>
    <p:sldId id="268" r:id="rId14"/>
    <p:sldId id="269" r:id="rId15"/>
    <p:sldId id="272"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ijs" initials="L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8760" autoAdjust="0"/>
  </p:normalViewPr>
  <p:slideViewPr>
    <p:cSldViewPr>
      <p:cViewPr>
        <p:scale>
          <a:sx n="70" d="100"/>
          <a:sy n="70" d="100"/>
        </p:scale>
        <p:origin x="-1386" y="6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252DA-3EFC-441E-9A4D-6875DADEA173}" type="datetimeFigureOut">
              <a:rPr lang="nl-NL" smtClean="0"/>
              <a:pPr/>
              <a:t>11-3-2013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C3DEB-CBA1-4393-9558-2C254CFFEA70}" type="slidenum">
              <a:rPr lang="nl-NL" smtClean="0"/>
              <a:pPr/>
              <a:t>‹nr.›</a:t>
            </a:fld>
            <a:endParaRPr lang="nl-NL"/>
          </a:p>
        </p:txBody>
      </p:sp>
    </p:spTree>
    <p:extLst>
      <p:ext uri="{BB962C8B-B14F-4D97-AF65-F5344CB8AC3E}">
        <p14:creationId xmlns:p14="http://schemas.microsoft.com/office/powerpoint/2010/main" xmlns="" val="184940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Welkom</a:t>
            </a:r>
            <a:r>
              <a:rPr lang="nl-NL" baseline="0" dirty="0" smtClean="0"/>
              <a:t> bij deze informatiebijeenkomst voor de studiereis 2014!</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a:t>
            </a:fld>
            <a:endParaRPr lang="nl-NL"/>
          </a:p>
        </p:txBody>
      </p:sp>
    </p:spTree>
    <p:extLst>
      <p:ext uri="{BB962C8B-B14F-4D97-AF65-F5344CB8AC3E}">
        <p14:creationId xmlns:p14="http://schemas.microsoft.com/office/powerpoint/2010/main" xmlns="" val="324562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zijn de bestemmingen van afgelopen jaren. </a:t>
            </a:r>
            <a:r>
              <a:rPr lang="en-US" sz="1200" kern="1200" dirty="0" smtClean="0">
                <a:solidFill>
                  <a:schemeClr val="tx1"/>
                </a:solidFill>
                <a:effectLst/>
                <a:latin typeface="+mn-lt"/>
                <a:ea typeface="+mn-ea"/>
                <a:cs typeface="+mn-cs"/>
              </a:rPr>
              <a:t>2008 Singapore &amp; Malaysia, </a:t>
            </a:r>
            <a:r>
              <a:rPr lang="nl-NL" sz="1200" kern="1200" dirty="0" smtClean="0">
                <a:solidFill>
                  <a:schemeClr val="tx1"/>
                </a:solidFill>
                <a:effectLst/>
                <a:latin typeface="+mn-lt"/>
                <a:ea typeface="+mn-ea"/>
                <a:cs typeface="+mn-cs"/>
              </a:rPr>
              <a:t>2009 Argentina, </a:t>
            </a:r>
            <a:r>
              <a:rPr lang="en-US" sz="1200" kern="1200" dirty="0" smtClean="0">
                <a:solidFill>
                  <a:schemeClr val="tx1"/>
                </a:solidFill>
                <a:effectLst/>
                <a:latin typeface="+mn-lt"/>
                <a:ea typeface="+mn-ea"/>
                <a:cs typeface="+mn-cs"/>
              </a:rPr>
              <a:t>2010 Boston &amp; New York, 2011 Russia &amp; Finland, 2012 Sweden &amp; Norway, 2013 Turkey.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gaan</a:t>
            </a:r>
            <a:r>
              <a:rPr lang="en-US" sz="1200" kern="1200" dirty="0" smtClean="0">
                <a:solidFill>
                  <a:schemeClr val="tx1"/>
                </a:solidFill>
                <a:effectLst/>
                <a:latin typeface="+mn-lt"/>
                <a:ea typeface="+mn-ea"/>
                <a:cs typeface="+mn-cs"/>
              </a:rPr>
              <a:t> elk </a:t>
            </a:r>
            <a:r>
              <a:rPr lang="en-US" sz="1200" kern="1200" dirty="0" err="1" smtClean="0">
                <a:solidFill>
                  <a:schemeClr val="tx1"/>
                </a:solidFill>
                <a:effectLst/>
                <a:latin typeface="+mn-lt"/>
                <a:ea typeface="+mn-ea"/>
                <a:cs typeface="+mn-cs"/>
              </a:rPr>
              <a:t>jaar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hoogleraar</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professor </a:t>
            </a:r>
            <a:r>
              <a:rPr lang="en-US" sz="1200" kern="1200" baseline="0" dirty="0" err="1" smtClean="0">
                <a:solidFill>
                  <a:schemeClr val="tx1"/>
                </a:solidFill>
                <a:effectLst/>
                <a:latin typeface="+mn-lt"/>
                <a:ea typeface="+mn-ea"/>
                <a:cs typeface="+mn-cs"/>
              </a:rPr>
              <a:t>mee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deze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staan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genoemd</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docenten</a:t>
            </a:r>
            <a:r>
              <a:rPr lang="en-US" sz="1200" kern="1200" baseline="0" dirty="0" smtClean="0">
                <a:solidFill>
                  <a:schemeClr val="tx1"/>
                </a:solidFill>
                <a:effectLst/>
                <a:latin typeface="+mn-lt"/>
                <a:ea typeface="+mn-ea"/>
                <a:cs typeface="+mn-cs"/>
              </a:rPr>
              <a:t> die in 2014 </a:t>
            </a:r>
            <a:r>
              <a:rPr lang="en-US" sz="1200" kern="1200" baseline="0" dirty="0" err="1" smtClean="0">
                <a:solidFill>
                  <a:schemeClr val="tx1"/>
                </a:solidFill>
                <a:effectLst/>
                <a:latin typeface="+mn-lt"/>
                <a:ea typeface="+mn-ea"/>
                <a:cs typeface="+mn-cs"/>
              </a:rPr>
              <a:t>mee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zijn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niet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bekend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Reken</a:t>
            </a:r>
            <a:r>
              <a:rPr lang="en-US" sz="1200" kern="1200" baseline="0" dirty="0" smtClean="0">
                <a:solidFill>
                  <a:schemeClr val="tx1"/>
                </a:solidFill>
                <a:effectLst/>
                <a:latin typeface="+mn-lt"/>
                <a:ea typeface="+mn-ea"/>
                <a:cs typeface="+mn-cs"/>
              </a:rPr>
              <a:t> maar </a:t>
            </a:r>
            <a:r>
              <a:rPr lang="en-US" sz="1200" kern="1200" baseline="0" dirty="0" err="1" smtClean="0">
                <a:solidFill>
                  <a:schemeClr val="tx1"/>
                </a:solidFill>
                <a:effectLst/>
                <a:latin typeface="+mn-lt"/>
                <a:ea typeface="+mn-ea"/>
                <a:cs typeface="+mn-cs"/>
              </a:rPr>
              <a:t>niet</a:t>
            </a:r>
            <a:r>
              <a:rPr lang="en-US" sz="1200" kern="1200" baseline="0" dirty="0" smtClean="0">
                <a:solidFill>
                  <a:schemeClr val="tx1"/>
                </a:solidFill>
                <a:effectLst/>
                <a:latin typeface="+mn-lt"/>
                <a:ea typeface="+mn-ea"/>
                <a:cs typeface="+mn-cs"/>
              </a:rPr>
              <a:t> op </a:t>
            </a:r>
            <a:r>
              <a:rPr lang="en-US" sz="1200" kern="1200" baseline="0" dirty="0" err="1" smtClean="0">
                <a:solidFill>
                  <a:schemeClr val="tx1"/>
                </a:solidFill>
                <a:effectLst/>
                <a:latin typeface="+mn-lt"/>
                <a:ea typeface="+mn-ea"/>
                <a:cs typeface="+mn-cs"/>
              </a:rPr>
              <a:t>een</a:t>
            </a:r>
            <a:r>
              <a:rPr lang="en-US" sz="1200" kern="1200" baseline="0" dirty="0" smtClean="0">
                <a:solidFill>
                  <a:schemeClr val="tx1"/>
                </a:solidFill>
                <a:effectLst/>
                <a:latin typeface="+mn-lt"/>
                <a:ea typeface="+mn-ea"/>
                <a:cs typeface="+mn-cs"/>
              </a:rPr>
              <a:t> van de </a:t>
            </a:r>
            <a:r>
              <a:rPr lang="en-US" sz="1200" kern="1200" baseline="0" dirty="0" err="1" smtClean="0">
                <a:solidFill>
                  <a:schemeClr val="tx1"/>
                </a:solidFill>
                <a:effectLst/>
                <a:latin typeface="+mn-lt"/>
                <a:ea typeface="+mn-ea"/>
                <a:cs typeface="+mn-cs"/>
              </a:rPr>
              <a:t>docenten</a:t>
            </a:r>
            <a:r>
              <a:rPr lang="en-US" sz="1200" kern="1200" baseline="0" dirty="0" smtClean="0">
                <a:solidFill>
                  <a:schemeClr val="tx1"/>
                </a:solidFill>
                <a:effectLst/>
                <a:latin typeface="+mn-lt"/>
                <a:ea typeface="+mn-ea"/>
                <a:cs typeface="+mn-cs"/>
              </a:rPr>
              <a:t> die </a:t>
            </a:r>
            <a:r>
              <a:rPr lang="en-US" sz="1200" kern="1200" baseline="0" dirty="0" err="1" smtClean="0">
                <a:solidFill>
                  <a:schemeClr val="tx1"/>
                </a:solidFill>
                <a:effectLst/>
                <a:latin typeface="+mn-lt"/>
                <a:ea typeface="+mn-ea"/>
                <a:cs typeface="+mn-cs"/>
              </a:rPr>
              <a:t>hier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staan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docenten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mogen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namelijk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niet</a:t>
            </a:r>
            <a:r>
              <a:rPr lang="en-US" sz="1200" kern="1200" baseline="0" dirty="0" smtClean="0">
                <a:solidFill>
                  <a:schemeClr val="tx1"/>
                </a:solidFill>
                <a:effectLst/>
                <a:latin typeface="+mn-lt"/>
                <a:ea typeface="+mn-ea"/>
                <a:cs typeface="+mn-cs"/>
              </a:rPr>
              <a:t> 2x in 5 </a:t>
            </a:r>
            <a:r>
              <a:rPr lang="en-US" sz="1200" kern="1200" baseline="0" dirty="0" err="1" smtClean="0">
                <a:solidFill>
                  <a:schemeClr val="tx1"/>
                </a:solidFill>
                <a:effectLst/>
                <a:latin typeface="+mn-lt"/>
                <a:ea typeface="+mn-ea"/>
                <a:cs typeface="+mn-cs"/>
              </a:rPr>
              <a:t>jaar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tijd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mee</a:t>
            </a:r>
            <a:r>
              <a:rPr lang="en-US" sz="1200" kern="1200" baseline="0" dirty="0" smtClean="0">
                <a:solidFill>
                  <a:schemeClr val="tx1"/>
                </a:solidFill>
                <a:effectLst/>
                <a:latin typeface="+mn-lt"/>
                <a:ea typeface="+mn-ea"/>
                <a:cs typeface="+mn-cs"/>
              </a:rPr>
              <a:t>. En de </a:t>
            </a:r>
            <a:r>
              <a:rPr lang="en-US" sz="1200" kern="1200" baseline="0" dirty="0" err="1" smtClean="0">
                <a:solidFill>
                  <a:schemeClr val="tx1"/>
                </a:solidFill>
                <a:effectLst/>
                <a:latin typeface="+mn-lt"/>
                <a:ea typeface="+mn-ea"/>
                <a:cs typeface="+mn-cs"/>
              </a:rPr>
              <a:t>grote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vraag</a:t>
            </a:r>
            <a:r>
              <a:rPr lang="en-US" sz="1200" kern="1200" baseline="0" dirty="0" smtClean="0">
                <a:solidFill>
                  <a:schemeClr val="tx1"/>
                </a:solidFill>
                <a:effectLst/>
                <a:latin typeface="+mn-lt"/>
                <a:ea typeface="+mn-ea"/>
                <a:cs typeface="+mn-cs"/>
              </a:rPr>
              <a:t> is </a:t>
            </a:r>
            <a:r>
              <a:rPr lang="en-US" sz="1200" kern="1200" baseline="0" dirty="0" err="1" smtClean="0">
                <a:solidFill>
                  <a:schemeClr val="tx1"/>
                </a:solidFill>
                <a:effectLst/>
                <a:latin typeface="+mn-lt"/>
                <a:ea typeface="+mn-ea"/>
                <a:cs typeface="+mn-cs"/>
              </a:rPr>
              <a:t>natuurlijk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waar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gaat</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studiereis</a:t>
            </a:r>
            <a:r>
              <a:rPr lang="en-US" sz="1200" kern="1200" baseline="0" dirty="0" smtClean="0">
                <a:solidFill>
                  <a:schemeClr val="tx1"/>
                </a:solidFill>
                <a:effectLst/>
                <a:latin typeface="+mn-lt"/>
                <a:ea typeface="+mn-ea"/>
                <a:cs typeface="+mn-cs"/>
              </a:rPr>
              <a:t> 2014 </a:t>
            </a:r>
            <a:r>
              <a:rPr lang="en-US" sz="1200" kern="1200" baseline="0" dirty="0" err="1" smtClean="0">
                <a:solidFill>
                  <a:schemeClr val="tx1"/>
                </a:solidFill>
                <a:effectLst/>
                <a:latin typeface="+mn-lt"/>
                <a:ea typeface="+mn-ea"/>
                <a:cs typeface="+mn-cs"/>
              </a:rPr>
              <a:t>naar</a:t>
            </a:r>
            <a:r>
              <a:rPr lang="en-US" sz="1200" kern="1200" baseline="0" dirty="0" smtClean="0">
                <a:solidFill>
                  <a:schemeClr val="tx1"/>
                </a:solidFill>
                <a:effectLst/>
                <a:latin typeface="+mn-lt"/>
                <a:ea typeface="+mn-ea"/>
                <a:cs typeface="+mn-cs"/>
              </a:rPr>
              <a:t> toe?</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10</a:t>
            </a:fld>
            <a:endParaRPr lang="nl-NL"/>
          </a:p>
        </p:txBody>
      </p:sp>
    </p:spTree>
    <p:extLst>
      <p:ext uri="{BB962C8B-B14F-4D97-AF65-F5344CB8AC3E}">
        <p14:creationId xmlns:p14="http://schemas.microsoft.com/office/powerpoint/2010/main" xmlns="" val="143284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NIMAR = Nederlands Instituut Marokko, stimuleert onderwijsbanden Nederland – Marokko, helpt met stages regelen,</a:t>
            </a:r>
            <a:r>
              <a:rPr lang="nl-NL" baseline="0" dirty="0" smtClean="0"/>
              <a:t> maar ook met studiereizen </a:t>
            </a:r>
            <a:r>
              <a:rPr lang="nl-NL" baseline="0" dirty="0" smtClean="0">
                <a:sym typeface="Wingdings" pitchFamily="2" charset="2"/>
              </a:rPr>
              <a:t></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13</a:t>
            </a:fld>
            <a:endParaRPr lang="nl-NL"/>
          </a:p>
        </p:txBody>
      </p:sp>
    </p:spTree>
    <p:extLst>
      <p:ext uri="{BB962C8B-B14F-4D97-AF65-F5344CB8AC3E}">
        <p14:creationId xmlns:p14="http://schemas.microsoft.com/office/powerpoint/2010/main" xmlns="" val="259154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a:t>
            </a:r>
            <a:r>
              <a:rPr lang="nl-NL" baseline="0" dirty="0" smtClean="0"/>
              <a:t> deze vier keuzes die wij voor jullie uitgezocht hebben, mogen jullie als deelnemers de bestemming kiezen. Dit gaat door middel van een stemming, via de mail stuur je ons jouw eerste en tweede voorkeur. Dit doe je voor 24 maart, daarna sluiten de lijnen en gaan wij stemmen tellen. We stellen jullie via de mail op de hoogte wat de bestemming is geworden. Om alles nog een keer terug te kunnen lezen sturen we iedereen die op de mailinglijst staat ook deze </a:t>
            </a:r>
            <a:r>
              <a:rPr lang="nl-NL" baseline="0" dirty="0" err="1" smtClean="0"/>
              <a:t>powerpoint</a:t>
            </a:r>
            <a:r>
              <a:rPr lang="nl-NL" baseline="0" dirty="0" smtClean="0"/>
              <a:t> toe.</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15</a:t>
            </a:fld>
            <a:endParaRPr lang="nl-NL"/>
          </a:p>
        </p:txBody>
      </p:sp>
    </p:spTree>
    <p:extLst>
      <p:ext uri="{BB962C8B-B14F-4D97-AF65-F5344CB8AC3E}">
        <p14:creationId xmlns:p14="http://schemas.microsoft.com/office/powerpoint/2010/main" xmlns="" val="169919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zijn jullie</a:t>
            </a:r>
            <a:r>
              <a:rPr lang="nl-NL" baseline="0" dirty="0" smtClean="0"/>
              <a:t> redelijk op de hoogte van wat de studiereis inhoud en wat de mogelijke bestemmingen zijn, wat nu? We hebben een mailinglijst rond laten gaan, daarmee schrijf je je in voor de nieuwsupdates van deze studiereis. Daarnaast kunnen jullie stemmen via de mail, hiervoor zullen wij jullie nog een reminder sturen om vooral te stemmen en natuurlijk laten we jullie ook weten wat de bestemming is geworden. Vervolgens krijgen jullie de mogelijkheid om je in te schrijven voor de studiereis. Dit moet op tijd gebeuren zodat wij weten hoeveel mensen er mee gaan. Vervolgens vragen we jullie om een contract te tekenen, en een contract is een contract, hier kun je niet meer onderuit, als je het tekent ga je mee. Zo hebben wij in ieder geval zekerheid over wie er mee gaat. Dan volgt vooral voor ons veel werk om de studiereis voor te bereiden en te organiseren. Vlak voor de studiereis is het symposium, hierin worden alle voor- en </a:t>
            </a:r>
            <a:r>
              <a:rPr lang="nl-NL" baseline="0" dirty="0" err="1" smtClean="0"/>
              <a:t>nastudies</a:t>
            </a:r>
            <a:r>
              <a:rPr lang="nl-NL" baseline="0" dirty="0" smtClean="0"/>
              <a:t> gepresenteerd, wordt het reisschema bekend gemaakt en maken we ons klaar om dan in mei echt weg te gaan. </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16</a:t>
            </a:fld>
            <a:endParaRPr lang="nl-NL"/>
          </a:p>
        </p:txBody>
      </p:sp>
    </p:spTree>
    <p:extLst>
      <p:ext uri="{BB962C8B-B14F-4D97-AF65-F5344CB8AC3E}">
        <p14:creationId xmlns:p14="http://schemas.microsoft.com/office/powerpoint/2010/main" xmlns="" val="16271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hopen dat we jullie genoeg geïnformeerd hebben met deze bijeenkomst en hopen dat jullie mee gaan! Voor vragen</a:t>
            </a:r>
            <a:r>
              <a:rPr lang="nl-NL" baseline="0" dirty="0" smtClean="0"/>
              <a:t> kun je altijd bij ons terecht, bijvoorbeeld via de mail: studiereis2014@science.ru.nl.</a:t>
            </a:r>
          </a:p>
          <a:p>
            <a:r>
              <a:rPr lang="nl-NL" baseline="0" dirty="0" smtClean="0"/>
              <a:t>Bedankt voor de aandacht!</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17</a:t>
            </a:fld>
            <a:endParaRPr lang="nl-NL"/>
          </a:p>
        </p:txBody>
      </p:sp>
    </p:spTree>
    <p:extLst>
      <p:ext uri="{BB962C8B-B14F-4D97-AF65-F5344CB8AC3E}">
        <p14:creationId xmlns:p14="http://schemas.microsoft.com/office/powerpoint/2010/main" xmlns="" val="132992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deze bijeenkomst zullen</a:t>
            </a:r>
            <a:r>
              <a:rPr lang="nl-NL" baseline="0" dirty="0" smtClean="0"/>
              <a:t> we een aantal dingen over de studiereis verder toelichten. We laten ondertussen een mailinglijst rond gaan, hierop kun je je naam en emailadres invullen als je op de hoogte wil blijven van de studiereis. Daarnaast gaat het stemmen over de bestemming via de mail en kunnen we jullie makkelijk bereiken. Ook als je twijfelt, gewoon je mailadres opschrijven, we kunnen je altijd nog weer uit de lijst halen als je niet meer geïnteresseerd bent. </a:t>
            </a:r>
            <a:br>
              <a:rPr lang="nl-NL" baseline="0" dirty="0" smtClean="0"/>
            </a:br>
            <a:r>
              <a:rPr lang="nl-NL" baseline="0" dirty="0" smtClean="0"/>
              <a:t>Dan zullen we beginnen met onszelf voorstellen, wie vormen de commissie en wie doet wat? Vervolgens gaan we meer uitleggen over wat de studiereis precies inhoud, en onder welke voorwaarde je mag deelnemen. </a:t>
            </a:r>
          </a:p>
          <a:p>
            <a:r>
              <a:rPr lang="nl-NL" baseline="0" dirty="0" smtClean="0"/>
              <a:t>Daarna gaan we kijken naar de bestemmingen, waar zijn vorige studiereizen heen geweest, en uit welke bestemmingen kan dit jaar gekozen worden? We zullen de voorlopige bestemmingen verder uitdiepen.</a:t>
            </a:r>
          </a:p>
          <a:p>
            <a:r>
              <a:rPr lang="nl-NL" baseline="0" dirty="0" smtClean="0"/>
              <a:t>Tot slot zullen we een korte planning voor de komende tijd laten zien over hoe nu verder.</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2</a:t>
            </a:fld>
            <a:endParaRPr lang="nl-NL"/>
          </a:p>
        </p:txBody>
      </p:sp>
    </p:spTree>
    <p:extLst>
      <p:ext uri="{BB962C8B-B14F-4D97-AF65-F5344CB8AC3E}">
        <p14:creationId xmlns:p14="http://schemas.microsoft.com/office/powerpoint/2010/main" xmlns="" val="113312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commissie</a:t>
            </a:r>
            <a:r>
              <a:rPr lang="nl-NL" baseline="0" dirty="0" smtClean="0"/>
              <a:t> </a:t>
            </a:r>
            <a:r>
              <a:rPr lang="nl-NL" baseline="0" dirty="0" smtClean="0">
                <a:sym typeface="Wingdings" pitchFamily="2" charset="2"/>
              </a:rPr>
              <a:t> </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3</a:t>
            </a:fld>
            <a:endParaRPr lang="nl-NL"/>
          </a:p>
        </p:txBody>
      </p:sp>
    </p:spTree>
    <p:extLst>
      <p:ext uri="{BB962C8B-B14F-4D97-AF65-F5344CB8AC3E}">
        <p14:creationId xmlns:p14="http://schemas.microsoft.com/office/powerpoint/2010/main" xmlns="" val="261236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bestuur</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4</a:t>
            </a:fld>
            <a:endParaRPr lang="nl-NL"/>
          </a:p>
        </p:txBody>
      </p:sp>
    </p:spTree>
    <p:extLst>
      <p:ext uri="{BB962C8B-B14F-4D97-AF65-F5344CB8AC3E}">
        <p14:creationId xmlns:p14="http://schemas.microsoft.com/office/powerpoint/2010/main" xmlns="" val="98024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mensen</a:t>
            </a:r>
            <a:r>
              <a:rPr lang="nl-NL" baseline="0" dirty="0" smtClean="0"/>
              <a:t> die voor de bedrukte truien gaan zorgen ;)</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5</a:t>
            </a:fld>
            <a:endParaRPr lang="nl-NL"/>
          </a:p>
        </p:txBody>
      </p:sp>
    </p:spTree>
    <p:extLst>
      <p:ext uri="{BB962C8B-B14F-4D97-AF65-F5344CB8AC3E}">
        <p14:creationId xmlns:p14="http://schemas.microsoft.com/office/powerpoint/2010/main" xmlns="" val="199597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de mensen die voor alle leut zullen zorgen. </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6</a:t>
            </a:fld>
            <a:endParaRPr lang="nl-NL"/>
          </a:p>
        </p:txBody>
      </p:sp>
    </p:spTree>
    <p:extLst>
      <p:ext uri="{BB962C8B-B14F-4D97-AF65-F5344CB8AC3E}">
        <p14:creationId xmlns:p14="http://schemas.microsoft.com/office/powerpoint/2010/main" xmlns="" val="122213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studiereis is bovenal: Gezellig! Je gaat een kleine twee weken</a:t>
            </a:r>
            <a:r>
              <a:rPr lang="nl-NL" baseline="0" dirty="0" smtClean="0"/>
              <a:t> met je medestudenten op vakantie. Je krijgt de mogelijkheid om een ander land te leren kennen en de cultuur daar te proeven. Het hoofddoel van de studiereis is natuurlijk wel het ontdekken van de chemie. Hiervoor zijn er een aantal </a:t>
            </a:r>
            <a:r>
              <a:rPr lang="nl-NL" baseline="0" dirty="0" err="1" smtClean="0"/>
              <a:t>studiegerelateerde</a:t>
            </a:r>
            <a:r>
              <a:rPr lang="nl-NL" baseline="0" dirty="0" smtClean="0"/>
              <a:t> uitjes naar universiteiten en bedrijven in het land, om een indruk te krijgen hoe zij chemie bedrijven. Om het academische gehalte van de studiereis in de gaten te houden gaan ook een hoogleraar en een professor mee.</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7</a:t>
            </a:fld>
            <a:endParaRPr lang="nl-NL"/>
          </a:p>
        </p:txBody>
      </p:sp>
    </p:spTree>
    <p:extLst>
      <p:ext uri="{BB962C8B-B14F-4D97-AF65-F5344CB8AC3E}">
        <p14:creationId xmlns:p14="http://schemas.microsoft.com/office/powerpoint/2010/main" xmlns="" val="304861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Iets serieuzer</a:t>
            </a:r>
            <a:r>
              <a:rPr lang="nl-NL" baseline="0" dirty="0" smtClean="0"/>
              <a:t> geformuleerd nu.</a:t>
            </a:r>
            <a:br>
              <a:rPr lang="nl-NL" baseline="0" dirty="0" smtClean="0"/>
            </a:br>
            <a:r>
              <a:rPr lang="nl-NL" baseline="0" dirty="0" smtClean="0"/>
              <a:t>De studiereis is in mei 2014, in de meivakantie, dus met Koninginnedag en Bevrijdingsdag. De studiereis kan alleen doorgaan als er minimaal 15 aanmeldingen zijn, het maximaal aantal deelnemers is 40. Bij meer dan 40 aanmeldingen wordt er geloot.</a:t>
            </a:r>
            <a:br>
              <a:rPr lang="nl-NL" baseline="0" dirty="0" smtClean="0"/>
            </a:br>
            <a:r>
              <a:rPr lang="nl-NL" baseline="0" dirty="0" smtClean="0"/>
              <a:t>Het is een </a:t>
            </a:r>
            <a:r>
              <a:rPr lang="nl-NL" baseline="0" dirty="0" err="1" smtClean="0"/>
              <a:t>Mastervak</a:t>
            </a:r>
            <a:r>
              <a:rPr lang="nl-NL" baseline="0" dirty="0" smtClean="0"/>
              <a:t>, dus je krijgt studiepunten voor dit vak. De docenten die meegaan tekenen het vak voor je af, je krijgt er dus geen echt cijfer voor. </a:t>
            </a:r>
          </a:p>
          <a:p>
            <a:r>
              <a:rPr lang="nl-NL" baseline="0" dirty="0" smtClean="0"/>
              <a:t>Om de studiepunten te verdienen is het niet genoeg om alleen mee te gaan, je moet nog meer doen. Er wordt van je verwacht dat je ofwel een voor- en na </a:t>
            </a:r>
            <a:r>
              <a:rPr lang="nl-NL" baseline="0" dirty="0" err="1" smtClean="0"/>
              <a:t>study</a:t>
            </a:r>
            <a:r>
              <a:rPr lang="nl-NL" baseline="0" dirty="0" smtClean="0"/>
              <a:t> doet, of een casestudy, en hier dien je 50 uur tijd in te stoppen. (Wij als commissie gaan ook mee en hoeven dit niet te doen omdat wij de reis organiseren.) Bij een voor- en na studie doe je een onderzoek naar een onderwerp gerelateerd aan de bestemming van de studiereis, bijvoorbeeld de politieke verhouden van dat land met de rest van de wereld of een beschrijving van de chemische industrie van dat land. Bij een casestudy krijg je een opdracht van een bedrijf of een afdeling die je moet uitvoeren, bijvoorbeeld een klein literatuuronderzoek doen naar een onderwerp waar het bedrijf of de afdeling meer van wil weten. De resultaten van deze studies worden gepresenteerd op het studiereis symposium, vlak voor de reis begint. Op dit symposium is aanwezigheid verplicht, hierin wordt ook het reisschema gepresenteerd. Voor ons als commissie hopen we op veel casestudies, hier krijgen we namelijk geld voor als sponsoring van de studiereis. </a:t>
            </a:r>
            <a:br>
              <a:rPr lang="nl-NL" baseline="0" dirty="0" smtClean="0"/>
            </a:br>
            <a:r>
              <a:rPr lang="nl-NL" baseline="0" dirty="0" smtClean="0"/>
              <a:t>Dit brengt ons meteen op de kosten van de studiereis. Deze bedragen zo’n 600 euro per persoon als eigen bijdrage. Hier krijg je de vlucht, overnachtingen en de uitstapjes voor terug. Kosten voor levensonderhoud moet je ook zelf betalen. Deze 600 euro is het maximale bedrag wat we van jullie mogen vragen. Bij eerdere studiereizen mocht er meer geld gevraag worden en konden de bestemmingen ook ver buiten Europa liggen. Verder krijgen wij als commissie voor elke student die meegaat een subsidie van de faculteit. Deze subsidie, de eigen bijdrage en de ontvangsten uit sponsoring en case studies vormen ons budget. </a:t>
            </a:r>
            <a:endParaRPr lang="nl-NL" dirty="0"/>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8</a:t>
            </a:fld>
            <a:endParaRPr lang="nl-NL"/>
          </a:p>
        </p:txBody>
      </p:sp>
    </p:spTree>
    <p:extLst>
      <p:ext uri="{BB962C8B-B14F-4D97-AF65-F5344CB8AC3E}">
        <p14:creationId xmlns:p14="http://schemas.microsoft.com/office/powerpoint/2010/main" xmlns="" val="426147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de eisen om mee te kunnen. De</a:t>
            </a:r>
            <a:r>
              <a:rPr lang="nl-NL" baseline="0" dirty="0" smtClean="0"/>
              <a:t> studiereis is bedoeld voor studenten die in het eerste jaar van hun master zitten. Dit zijn dus studenten uit ons jaar (startjaar 2010) maar ook voor studenten uit eerdere lichtingen die vertraging hebben opgelopen, maar volgend collegejaar aan hun eerste masterjaar beginnen. </a:t>
            </a:r>
          </a:p>
          <a:p>
            <a:r>
              <a:rPr lang="nl-NL" baseline="0" dirty="0" smtClean="0"/>
              <a:t>Door de harde knip regeling betekent dit dat je wel je bachelor afgerond moet hebben voor het begin van het vierde kwartaal. Stel dat het onverhoopt niet lukt, is compensatie aan te vragen bij de examencommissie. Hou dit wel zelf in de gaten! Je mag wel mee, maar je krijgt er geen studiepunten voor en de commissie krijgt geen subsidie. De deelnemer moet dit verschil in kosten </a:t>
            </a:r>
            <a:r>
              <a:rPr lang="nl-NL" baseline="0" smtClean="0"/>
              <a:t>zelf bijdragen. </a:t>
            </a:r>
            <a:endParaRPr lang="nl-NL" baseline="0" dirty="0" smtClean="0"/>
          </a:p>
          <a:p>
            <a:endParaRPr lang="nl-NL" baseline="0" dirty="0" smtClean="0"/>
          </a:p>
          <a:p>
            <a:r>
              <a:rPr lang="nl-NL" baseline="0" dirty="0" smtClean="0"/>
              <a:t>HBO doorstromers mogen ook mee op studiereis, voor hen gelden andere aanmeldingseisen, ook zij moeten hiervoor naar Wilma of Gerrie.</a:t>
            </a:r>
          </a:p>
        </p:txBody>
      </p:sp>
      <p:sp>
        <p:nvSpPr>
          <p:cNvPr id="4" name="Tijdelijke aanduiding voor dianummer 3"/>
          <p:cNvSpPr>
            <a:spLocks noGrp="1"/>
          </p:cNvSpPr>
          <p:nvPr>
            <p:ph type="sldNum" sz="quarter" idx="10"/>
          </p:nvPr>
        </p:nvSpPr>
        <p:spPr/>
        <p:txBody>
          <a:bodyPr/>
          <a:lstStyle/>
          <a:p>
            <a:fld id="{259C3DEB-CBA1-4393-9558-2C254CFFEA70}" type="slidenum">
              <a:rPr lang="nl-NL" smtClean="0"/>
              <a:pPr/>
              <a:t>9</a:t>
            </a:fld>
            <a:endParaRPr lang="nl-NL"/>
          </a:p>
        </p:txBody>
      </p:sp>
    </p:spTree>
    <p:extLst>
      <p:ext uri="{BB962C8B-B14F-4D97-AF65-F5344CB8AC3E}">
        <p14:creationId xmlns:p14="http://schemas.microsoft.com/office/powerpoint/2010/main" xmlns="" val="29282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E2A1CC-BADA-4A1C-8894-C20D519327FC}"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2A1CC-BADA-4A1C-8894-C20D519327FC}"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DE2A1CC-BADA-4A1C-8894-C20D519327FC}"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0DF5-EB8C-40D0-AD3C-A951E14B78F0}" type="slidenum">
              <a:rPr lang="en-US" smtClean="0"/>
              <a:pPr/>
              <a:t>‹nr.›</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2A1CC-BADA-4A1C-8894-C20D519327FC}"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0DF5-EB8C-40D0-AD3C-A951E14B78F0}" type="slidenum">
              <a:rPr lang="en-US" smtClean="0"/>
              <a:pPr/>
              <a:t>‹nr.›</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2A1CC-BADA-4A1C-8894-C20D519327FC}"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E2A1CC-BADA-4A1C-8894-C20D519327FC}"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0DF5-EB8C-40D0-AD3C-A951E14B78F0}" type="slidenum">
              <a:rPr lang="en-US" smtClean="0"/>
              <a:pPr/>
              <a:t>‹nr.›</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E2A1CC-BADA-4A1C-8894-C20D519327FC}"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2A1CC-BADA-4A1C-8894-C20D519327FC}"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DE2A1CC-BADA-4A1C-8894-C20D519327FC}"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F0DF5-EB8C-40D0-AD3C-A951E14B78F0}"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E2A1CC-BADA-4A1C-8894-C20D519327FC}"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0DF5-EB8C-40D0-AD3C-A951E14B78F0}" type="slidenum">
              <a:rPr lang="en-US" smtClean="0"/>
              <a:pPr/>
              <a:t>‹nr.›</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2A1CC-BADA-4A1C-8894-C20D519327FC}"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0DF5-EB8C-40D0-AD3C-A951E14B78F0}" type="slidenum">
              <a:rPr lang="en-US" smtClean="0"/>
              <a:pPr/>
              <a:t>‹nr.›</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DE2A1CC-BADA-4A1C-8894-C20D519327FC}" type="datetimeFigureOut">
              <a:rPr lang="en-US" smtClean="0"/>
              <a:pPr/>
              <a:t>3/11/2013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9CF0DF5-EB8C-40D0-AD3C-A951E14B78F0}" type="slidenum">
              <a:rPr lang="en-US" smtClean="0"/>
              <a:pPr/>
              <a:t>‹nr.›</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mailto:studiereis2014@science.ru.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iereis2014@science.ru.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err="1" smtClean="0"/>
              <a:t>Informatiebijeenkomst</a:t>
            </a:r>
            <a:r>
              <a:rPr lang="en-US" dirty="0" smtClean="0"/>
              <a:t/>
            </a:r>
            <a:br>
              <a:rPr lang="en-US" dirty="0" smtClean="0"/>
            </a:br>
            <a:r>
              <a:rPr lang="en-US" dirty="0" err="1" smtClean="0"/>
              <a:t>Studiereis</a:t>
            </a:r>
            <a:r>
              <a:rPr lang="en-US" dirty="0" smtClean="0"/>
              <a:t> 2014</a:t>
            </a:r>
            <a:endParaRPr lang="en-US" dirty="0"/>
          </a:p>
        </p:txBody>
      </p:sp>
      <p:sp>
        <p:nvSpPr>
          <p:cNvPr id="3" name="Subtitle 2"/>
          <p:cNvSpPr>
            <a:spLocks noGrp="1"/>
          </p:cNvSpPr>
          <p:nvPr>
            <p:ph type="subTitle" idx="1"/>
          </p:nvPr>
        </p:nvSpPr>
        <p:spPr/>
        <p:txBody>
          <a:bodyPr>
            <a:normAutofit/>
          </a:bodyPr>
          <a:lstStyle/>
          <a:p>
            <a:pPr algn="ctr"/>
            <a:r>
              <a:rPr lang="en-US" dirty="0" err="1" smtClean="0"/>
              <a:t>Onderwijsinstituut</a:t>
            </a:r>
            <a:r>
              <a:rPr lang="en-US" dirty="0" smtClean="0"/>
              <a:t> </a:t>
            </a:r>
            <a:r>
              <a:rPr lang="en-US" dirty="0" err="1" smtClean="0"/>
              <a:t>Moleculaire</a:t>
            </a:r>
            <a:r>
              <a:rPr lang="en-US" dirty="0" smtClean="0"/>
              <a:t> </a:t>
            </a:r>
            <a:r>
              <a:rPr lang="en-US" dirty="0" err="1" smtClean="0"/>
              <a:t>Wetenschappen</a:t>
            </a:r>
            <a:endParaRPr lang="en-US" dirty="0"/>
          </a:p>
        </p:txBody>
      </p:sp>
    </p:spTree>
    <p:extLst>
      <p:ext uri="{BB962C8B-B14F-4D97-AF65-F5344CB8AC3E}">
        <p14:creationId xmlns:p14="http://schemas.microsoft.com/office/powerpoint/2010/main" xmlns="" val="193216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Vorige</a:t>
            </a:r>
            <a:r>
              <a:rPr lang="en-US" dirty="0" smtClean="0"/>
              <a:t> </a:t>
            </a:r>
            <a:r>
              <a:rPr lang="en-US" dirty="0" err="1" smtClean="0"/>
              <a:t>bestemmingen</a:t>
            </a:r>
            <a:endParaRPr lang="en-US" dirty="0"/>
          </a:p>
        </p:txBody>
      </p:sp>
      <p:sp>
        <p:nvSpPr>
          <p:cNvPr id="4" name="Rechthoek 3"/>
          <p:cNvSpPr/>
          <p:nvPr/>
        </p:nvSpPr>
        <p:spPr>
          <a:xfrm>
            <a:off x="5156522" y="4507805"/>
            <a:ext cx="4572000" cy="1169551"/>
          </a:xfrm>
          <a:prstGeom prst="rect">
            <a:avLst/>
          </a:prstGeom>
        </p:spPr>
        <p:txBody>
          <a:bodyPr>
            <a:spAutoFit/>
          </a:bodyPr>
          <a:lstStyle/>
          <a:p>
            <a:r>
              <a:rPr lang="nl-NL" sz="1400" dirty="0"/>
              <a:t>2013: Prof. Ger </a:t>
            </a:r>
            <a:r>
              <a:rPr lang="nl-NL" sz="1400" dirty="0" err="1"/>
              <a:t>Pruijn</a:t>
            </a:r>
            <a:r>
              <a:rPr lang="nl-NL" sz="1400" dirty="0"/>
              <a:t> en dr. Dennis </a:t>
            </a:r>
            <a:r>
              <a:rPr lang="nl-NL" sz="1400" dirty="0" err="1"/>
              <a:t>Löwik</a:t>
            </a:r>
            <a:endParaRPr lang="nl-NL" sz="1400" dirty="0"/>
          </a:p>
          <a:p>
            <a:r>
              <a:rPr lang="nl-NL" sz="1400" dirty="0"/>
              <a:t>2012: Prof. Roland Brock en dr. Martin </a:t>
            </a:r>
            <a:r>
              <a:rPr lang="nl-NL" sz="1400" dirty="0" err="1"/>
              <a:t>Feiters</a:t>
            </a:r>
            <a:endParaRPr lang="nl-NL" sz="1400" dirty="0"/>
          </a:p>
          <a:p>
            <a:r>
              <a:rPr lang="nl-NL" sz="1400" dirty="0"/>
              <a:t>2011: Prof. </a:t>
            </a:r>
            <a:r>
              <a:rPr lang="nl-NL" sz="1400" dirty="0" err="1"/>
              <a:t>Lutgarde</a:t>
            </a:r>
            <a:r>
              <a:rPr lang="nl-NL" sz="1400" dirty="0"/>
              <a:t> </a:t>
            </a:r>
            <a:r>
              <a:rPr lang="nl-NL" sz="1400" dirty="0" err="1"/>
              <a:t>Buydens</a:t>
            </a:r>
            <a:r>
              <a:rPr lang="nl-NL" sz="1400" dirty="0"/>
              <a:t> en dr. </a:t>
            </a:r>
            <a:r>
              <a:rPr lang="nl-NL" sz="1400" dirty="0" err="1"/>
              <a:t>Wilbert</a:t>
            </a:r>
            <a:r>
              <a:rPr lang="nl-NL" sz="1400" dirty="0"/>
              <a:t> Boelens</a:t>
            </a:r>
          </a:p>
          <a:p>
            <a:r>
              <a:rPr lang="nl-NL" sz="1400" dirty="0"/>
              <a:t>2010: Prof. Gert Vriend en dr. Paul Kouwer</a:t>
            </a:r>
          </a:p>
          <a:p>
            <a:r>
              <a:rPr lang="nl-NL" sz="1400" dirty="0"/>
              <a:t>2009: Prof. Elias Vlieg en dr. Ron </a:t>
            </a:r>
            <a:r>
              <a:rPr lang="nl-NL" sz="1400" dirty="0" err="1" smtClean="0"/>
              <a:t>Wehrens</a:t>
            </a:r>
            <a:endParaRPr lang="nl-NL" sz="1400" dirty="0"/>
          </a:p>
        </p:txBody>
      </p:sp>
      <p:pic>
        <p:nvPicPr>
          <p:cNvPr id="2050" name="Afbeelding 5" descr="logo20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514600"/>
            <a:ext cx="2635857"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Afbeelding 6" descr="logo200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57575" y="2533650"/>
            <a:ext cx="149542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Afbeelding 7" descr="logo20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2552700"/>
            <a:ext cx="14097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Afbeelding 8" descr="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34225" y="2590800"/>
            <a:ext cx="1781175"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Afbeelding 52" descr="logo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4419600"/>
            <a:ext cx="1943100" cy="147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r="73999"/>
          <a:stretch>
            <a:fillRect/>
          </a:stretch>
        </p:blipFill>
        <p:spPr bwMode="auto">
          <a:xfrm>
            <a:off x="2667000" y="4445432"/>
            <a:ext cx="2286000" cy="14652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90800" y="1600200"/>
            <a:ext cx="3840322" cy="4565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76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fltVal val="0"/>
                                          </p:val>
                                        </p:tav>
                                        <p:tav tm="100000">
                                          <p:val>
                                            <p:strVal val="#ppt_w"/>
                                          </p:val>
                                        </p:tav>
                                      </p:tavLst>
                                    </p:anim>
                                    <p:anim calcmode="lin" valueType="num">
                                      <p:cBhvr>
                                        <p:cTn id="13" dur="1000" fill="hold"/>
                                        <p:tgtEl>
                                          <p:spTgt spid="2051"/>
                                        </p:tgtEl>
                                        <p:attrNameLst>
                                          <p:attrName>ppt_h</p:attrName>
                                        </p:attrNameLst>
                                      </p:cBhvr>
                                      <p:tavLst>
                                        <p:tav tm="0">
                                          <p:val>
                                            <p:fltVal val="0"/>
                                          </p:val>
                                        </p:tav>
                                        <p:tav tm="100000">
                                          <p:val>
                                            <p:strVal val="#ppt_h"/>
                                          </p:val>
                                        </p:tav>
                                      </p:tavLst>
                                    </p:anim>
                                    <p:anim calcmode="lin" valueType="num">
                                      <p:cBhvr>
                                        <p:cTn id="14"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Unknown.jpg"/>
          <p:cNvPicPr>
            <a:picLocks noChangeAspect="1"/>
          </p:cNvPicPr>
          <p:nvPr/>
        </p:nvPicPr>
        <p:blipFill>
          <a:blip r:embed="rId2" cstate="print"/>
          <a:srcRect b="16911"/>
          <a:stretch>
            <a:fillRect/>
          </a:stretch>
        </p:blipFill>
        <p:spPr>
          <a:xfrm>
            <a:off x="6477000" y="3505200"/>
            <a:ext cx="2406257" cy="1497570"/>
          </a:xfrm>
          <a:prstGeom prst="rect">
            <a:avLst/>
          </a:prstGeom>
        </p:spPr>
      </p:pic>
      <p:sp>
        <p:nvSpPr>
          <p:cNvPr id="2" name="Content Placeholder 1"/>
          <p:cNvSpPr>
            <a:spLocks noGrp="1"/>
          </p:cNvSpPr>
          <p:nvPr>
            <p:ph idx="1"/>
          </p:nvPr>
        </p:nvSpPr>
        <p:spPr>
          <a:xfrm>
            <a:off x="872067" y="2514600"/>
            <a:ext cx="7408333" cy="3450696"/>
          </a:xfrm>
        </p:spPr>
        <p:txBody>
          <a:bodyPr/>
          <a:lstStyle/>
          <a:p>
            <a:r>
              <a:rPr lang="en-US" dirty="0" err="1" smtClean="0"/>
              <a:t>Bezoek</a:t>
            </a:r>
            <a:r>
              <a:rPr lang="en-US" dirty="0" smtClean="0"/>
              <a:t> </a:t>
            </a:r>
            <a:r>
              <a:rPr lang="en-US" dirty="0" err="1" smtClean="0"/>
              <a:t>aan</a:t>
            </a:r>
            <a:r>
              <a:rPr lang="en-US" dirty="0" smtClean="0"/>
              <a:t> Edinburgh, Glasgow en/of Dublin</a:t>
            </a:r>
          </a:p>
          <a:p>
            <a:r>
              <a:rPr lang="de-DE" dirty="0" smtClean="0"/>
              <a:t>Whisky </a:t>
            </a:r>
            <a:r>
              <a:rPr lang="de-DE" dirty="0" err="1" smtClean="0"/>
              <a:t>distilleerderij</a:t>
            </a:r>
            <a:r>
              <a:rPr lang="en-US" dirty="0" smtClean="0"/>
              <a:t>, the Highlands, Loch Ness</a:t>
            </a:r>
          </a:p>
          <a:p>
            <a:r>
              <a:rPr lang="en-US" dirty="0" err="1" smtClean="0"/>
              <a:t>oude</a:t>
            </a:r>
            <a:r>
              <a:rPr lang="en-US" dirty="0" smtClean="0"/>
              <a:t> </a:t>
            </a:r>
            <a:r>
              <a:rPr lang="en-US" dirty="0" err="1" smtClean="0"/>
              <a:t>universiteiten</a:t>
            </a:r>
            <a:endParaRPr lang="en-US" dirty="0" smtClean="0"/>
          </a:p>
          <a:p>
            <a:endParaRPr lang="en-US" dirty="0"/>
          </a:p>
        </p:txBody>
      </p:sp>
      <p:sp>
        <p:nvSpPr>
          <p:cNvPr id="3" name="Title 2"/>
          <p:cNvSpPr>
            <a:spLocks noGrp="1"/>
          </p:cNvSpPr>
          <p:nvPr>
            <p:ph type="title"/>
          </p:nvPr>
        </p:nvSpPr>
        <p:spPr/>
        <p:txBody>
          <a:bodyPr/>
          <a:lstStyle/>
          <a:p>
            <a:r>
              <a:rPr lang="en-US" dirty="0" err="1" smtClean="0"/>
              <a:t>Schotland</a:t>
            </a:r>
            <a:r>
              <a:rPr lang="en-US" dirty="0" smtClean="0"/>
              <a:t> (+ </a:t>
            </a:r>
            <a:r>
              <a:rPr lang="en-US" dirty="0" err="1" smtClean="0"/>
              <a:t>evt</a:t>
            </a:r>
            <a:r>
              <a:rPr lang="en-US" dirty="0" smtClean="0"/>
              <a:t>. </a:t>
            </a:r>
            <a:r>
              <a:rPr lang="en-US" dirty="0" err="1" smtClean="0"/>
              <a:t>Ierland</a:t>
            </a:r>
            <a:r>
              <a:rPr lang="en-US" dirty="0"/>
              <a:t>)</a:t>
            </a:r>
          </a:p>
        </p:txBody>
      </p:sp>
      <p:pic>
        <p:nvPicPr>
          <p:cNvPr id="5" name="Bild 4" descr="Unknown1.jpg"/>
          <p:cNvPicPr>
            <a:picLocks noChangeAspect="1"/>
          </p:cNvPicPr>
          <p:nvPr/>
        </p:nvPicPr>
        <p:blipFill>
          <a:blip r:embed="rId3" cstate="print"/>
          <a:srcRect l="13654" b="21571"/>
          <a:stretch>
            <a:fillRect/>
          </a:stretch>
        </p:blipFill>
        <p:spPr>
          <a:xfrm>
            <a:off x="6477000" y="4953000"/>
            <a:ext cx="2409290" cy="1371600"/>
          </a:xfrm>
          <a:prstGeom prst="rect">
            <a:avLst/>
          </a:prstGeom>
        </p:spPr>
      </p:pic>
      <p:pic>
        <p:nvPicPr>
          <p:cNvPr id="12" name="Bild 11" descr="Bildschirmfoto 2013-03-06 um 15.45.01.png"/>
          <p:cNvPicPr>
            <a:picLocks noChangeAspect="1"/>
          </p:cNvPicPr>
          <p:nvPr/>
        </p:nvPicPr>
        <p:blipFill>
          <a:blip r:embed="rId4" cstate="print"/>
          <a:stretch>
            <a:fillRect/>
          </a:stretch>
        </p:blipFill>
        <p:spPr>
          <a:xfrm>
            <a:off x="3245846" y="4038600"/>
            <a:ext cx="3198716" cy="2819400"/>
          </a:xfrm>
          <a:prstGeom prst="rect">
            <a:avLst/>
          </a:prstGeom>
        </p:spPr>
      </p:pic>
      <p:pic>
        <p:nvPicPr>
          <p:cNvPr id="14" name="Bild 13" descr="Unknown4.jpg"/>
          <p:cNvPicPr>
            <a:picLocks noChangeAspect="1"/>
          </p:cNvPicPr>
          <p:nvPr/>
        </p:nvPicPr>
        <p:blipFill>
          <a:blip r:embed="rId5" cstate="print"/>
          <a:srcRect b="22487"/>
          <a:stretch>
            <a:fillRect/>
          </a:stretch>
        </p:blipFill>
        <p:spPr>
          <a:xfrm>
            <a:off x="609600" y="4724400"/>
            <a:ext cx="2652712" cy="1455514"/>
          </a:xfrm>
          <a:prstGeom prst="rect">
            <a:avLst/>
          </a:prstGeom>
        </p:spPr>
      </p:pic>
      <p:cxnSp>
        <p:nvCxnSpPr>
          <p:cNvPr id="15" name="Rechte verbindingslijn met pijl 5"/>
          <p:cNvCxnSpPr/>
          <p:nvPr/>
        </p:nvCxnSpPr>
        <p:spPr>
          <a:xfrm rot="10800000">
            <a:off x="5715001" y="4343400"/>
            <a:ext cx="114300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5"/>
          <p:cNvCxnSpPr/>
          <p:nvPr/>
        </p:nvCxnSpPr>
        <p:spPr>
          <a:xfrm rot="10800000">
            <a:off x="4876800" y="4419600"/>
            <a:ext cx="19812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5"/>
          <p:cNvCxnSpPr/>
          <p:nvPr/>
        </p:nvCxnSpPr>
        <p:spPr>
          <a:xfrm>
            <a:off x="2971800" y="5943600"/>
            <a:ext cx="762001"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3429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Bezoek aan Barcelona &amp; Madrid</a:t>
            </a:r>
          </a:p>
          <a:p>
            <a:r>
              <a:rPr lang="nl-NL" dirty="0" smtClean="0"/>
              <a:t>Twee oude, cultuurrijke steden </a:t>
            </a:r>
          </a:p>
          <a:p>
            <a:endParaRPr lang="en-US" dirty="0"/>
          </a:p>
        </p:txBody>
      </p:sp>
      <p:sp>
        <p:nvSpPr>
          <p:cNvPr id="3" name="Title 2"/>
          <p:cNvSpPr>
            <a:spLocks noGrp="1"/>
          </p:cNvSpPr>
          <p:nvPr>
            <p:ph type="title"/>
          </p:nvPr>
        </p:nvSpPr>
        <p:spPr/>
        <p:txBody>
          <a:bodyPr/>
          <a:lstStyle/>
          <a:p>
            <a:r>
              <a:rPr lang="en-US" dirty="0" err="1" smtClean="0"/>
              <a:t>Spanje</a:t>
            </a:r>
            <a:r>
              <a:rPr lang="en-US" dirty="0" smtClean="0"/>
              <a:t> </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9117" y="3762375"/>
            <a:ext cx="4034883"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descr="http://images0.tcdn.nl/migration_catalog/article20987622.ece/BINARY/q/reiskrant+barcelona+1+sagrada+familia+spanjef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49" y="3533775"/>
            <a:ext cx="2285999"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http://www.cheaphotelflight.com/travel/wp-content/uploads/2011/06/madrid-spai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293809" y="5248275"/>
            <a:ext cx="2174877" cy="163115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Arrow Connector 6"/>
          <p:cNvCxnSpPr/>
          <p:nvPr/>
        </p:nvCxnSpPr>
        <p:spPr>
          <a:xfrm flipH="1">
            <a:off x="3468686" y="5105400"/>
            <a:ext cx="3236914"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524248" y="4495800"/>
            <a:ext cx="4857752"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6929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725333"/>
          </a:xfrm>
        </p:spPr>
        <p:txBody>
          <a:bodyPr>
            <a:normAutofit lnSpcReduction="10000"/>
          </a:bodyPr>
          <a:lstStyle/>
          <a:p>
            <a:r>
              <a:rPr lang="en-US" dirty="0" err="1" smtClean="0"/>
              <a:t>Cultuurshock</a:t>
            </a:r>
            <a:r>
              <a:rPr lang="en-US" dirty="0" smtClean="0"/>
              <a:t>! </a:t>
            </a:r>
            <a:r>
              <a:rPr lang="en-US" dirty="0" err="1" smtClean="0"/>
              <a:t>Rondreis</a:t>
            </a:r>
            <a:r>
              <a:rPr lang="en-US" dirty="0" smtClean="0"/>
              <a:t> </a:t>
            </a:r>
            <a:r>
              <a:rPr lang="en-US" dirty="0" err="1" smtClean="0"/>
              <a:t>langs</a:t>
            </a:r>
            <a:r>
              <a:rPr lang="en-US" dirty="0" smtClean="0"/>
              <a:t> diverse </a:t>
            </a:r>
            <a:r>
              <a:rPr lang="en-US" dirty="0" err="1" smtClean="0"/>
              <a:t>steden</a:t>
            </a:r>
            <a:r>
              <a:rPr lang="en-US" dirty="0" smtClean="0"/>
              <a:t>, </a:t>
            </a:r>
            <a:r>
              <a:rPr lang="en-US" dirty="0" err="1" smtClean="0"/>
              <a:t>bijvoorbeeld</a:t>
            </a:r>
            <a:r>
              <a:rPr lang="en-US" dirty="0" smtClean="0"/>
              <a:t>:</a:t>
            </a:r>
          </a:p>
          <a:p>
            <a:pPr>
              <a:buFontTx/>
              <a:buChar char="-"/>
            </a:pPr>
            <a:r>
              <a:rPr lang="en-US" dirty="0" smtClean="0"/>
              <a:t>Fez = </a:t>
            </a:r>
            <a:r>
              <a:rPr lang="en-US" dirty="0" err="1" smtClean="0"/>
              <a:t>oudste</a:t>
            </a:r>
            <a:r>
              <a:rPr lang="en-US" dirty="0" smtClean="0"/>
              <a:t> </a:t>
            </a:r>
            <a:r>
              <a:rPr lang="en-US" dirty="0" err="1" smtClean="0"/>
              <a:t>uni</a:t>
            </a:r>
            <a:r>
              <a:rPr lang="en-US" dirty="0" smtClean="0"/>
              <a:t> </a:t>
            </a:r>
            <a:r>
              <a:rPr lang="en-US" dirty="0" err="1" smtClean="0"/>
              <a:t>ter</a:t>
            </a:r>
            <a:r>
              <a:rPr lang="en-US" dirty="0" smtClean="0"/>
              <a:t> </a:t>
            </a:r>
            <a:r>
              <a:rPr lang="en-US" dirty="0" err="1" smtClean="0"/>
              <a:t>wereld</a:t>
            </a:r>
            <a:endParaRPr lang="en-US" dirty="0" smtClean="0"/>
          </a:p>
          <a:p>
            <a:pPr>
              <a:buFontTx/>
              <a:buChar char="-"/>
            </a:pPr>
            <a:r>
              <a:rPr lang="en-US" dirty="0" smtClean="0"/>
              <a:t>Rabat = </a:t>
            </a:r>
            <a:r>
              <a:rPr lang="en-US" dirty="0" err="1" smtClean="0"/>
              <a:t>Nimar</a:t>
            </a:r>
            <a:r>
              <a:rPr lang="en-US" dirty="0" smtClean="0"/>
              <a:t> </a:t>
            </a:r>
            <a:r>
              <a:rPr lang="en-US" dirty="0" err="1" smtClean="0"/>
              <a:t>instituut</a:t>
            </a:r>
            <a:endParaRPr lang="en-US" dirty="0" smtClean="0"/>
          </a:p>
          <a:p>
            <a:pPr>
              <a:buFontTx/>
              <a:buChar char="-"/>
            </a:pPr>
            <a:r>
              <a:rPr lang="en-US" dirty="0" smtClean="0"/>
              <a:t>Casablanca = </a:t>
            </a:r>
            <a:r>
              <a:rPr lang="en-US" dirty="0" err="1" smtClean="0"/>
              <a:t>industriestad</a:t>
            </a:r>
            <a:endParaRPr lang="en-US" dirty="0" smtClean="0"/>
          </a:p>
          <a:p>
            <a:pPr>
              <a:buFontTx/>
              <a:buChar char="-"/>
            </a:pPr>
            <a:r>
              <a:rPr lang="en-US" dirty="0" smtClean="0"/>
              <a:t>Marrakech = </a:t>
            </a:r>
            <a:r>
              <a:rPr lang="en-US" dirty="0" err="1" smtClean="0"/>
              <a:t>Binnenstad</a:t>
            </a:r>
            <a:r>
              <a:rPr lang="en-US" dirty="0" smtClean="0"/>
              <a:t> op </a:t>
            </a:r>
            <a:br>
              <a:rPr lang="en-US" dirty="0" smtClean="0"/>
            </a:br>
            <a:r>
              <a:rPr lang="en-US" dirty="0" err="1" smtClean="0"/>
              <a:t>Unesco</a:t>
            </a:r>
            <a:r>
              <a:rPr lang="en-US" dirty="0" smtClean="0"/>
              <a:t> </a:t>
            </a:r>
            <a:r>
              <a:rPr lang="en-US" dirty="0" err="1" smtClean="0"/>
              <a:t>Werelderfgoedlijst</a:t>
            </a:r>
            <a:endParaRPr lang="en-US" dirty="0" smtClean="0"/>
          </a:p>
          <a:p>
            <a:pPr marL="0" indent="0">
              <a:buNone/>
            </a:pPr>
            <a:endParaRPr lang="en-US" dirty="0" smtClean="0"/>
          </a:p>
          <a:p>
            <a:pPr marL="0" indent="0">
              <a:buNone/>
            </a:pPr>
            <a:r>
              <a:rPr lang="en-US" dirty="0" err="1" smtClean="0"/>
              <a:t>Goedkoop</a:t>
            </a:r>
            <a:r>
              <a:rPr lang="en-US" dirty="0" smtClean="0"/>
              <a:t> </a:t>
            </a:r>
            <a:r>
              <a:rPr lang="en-US" dirty="0" err="1" smtClean="0"/>
              <a:t>levensonderhoud</a:t>
            </a:r>
            <a:endParaRPr lang="en-US" dirty="0"/>
          </a:p>
        </p:txBody>
      </p:sp>
      <p:sp>
        <p:nvSpPr>
          <p:cNvPr id="3" name="Title 2"/>
          <p:cNvSpPr>
            <a:spLocks noGrp="1"/>
          </p:cNvSpPr>
          <p:nvPr>
            <p:ph type="title"/>
          </p:nvPr>
        </p:nvSpPr>
        <p:spPr/>
        <p:txBody>
          <a:bodyPr/>
          <a:lstStyle/>
          <a:p>
            <a:r>
              <a:rPr lang="en-US" dirty="0" err="1" smtClean="0"/>
              <a:t>Marokko</a:t>
            </a:r>
            <a:endParaRPr lang="en-US" dirty="0"/>
          </a:p>
        </p:txBody>
      </p:sp>
      <p:pic>
        <p:nvPicPr>
          <p:cNvPr id="4" name="Afbeelding 3"/>
          <p:cNvPicPr/>
          <p:nvPr/>
        </p:nvPicPr>
        <p:blipFill rotWithShape="1">
          <a:blip r:embed="rId3" cstate="print"/>
          <a:srcRect l="27223" r="4285" b="11454"/>
          <a:stretch/>
        </p:blipFill>
        <p:spPr bwMode="auto">
          <a:xfrm>
            <a:off x="5197033" y="3383184"/>
            <a:ext cx="3946967" cy="3474816"/>
          </a:xfrm>
          <a:prstGeom prst="rect">
            <a:avLst/>
          </a:prstGeom>
          <a:noFill/>
          <a:ln w="9525">
            <a:noFill/>
            <a:miter lim="800000"/>
            <a:headEnd/>
            <a:tailEnd/>
          </a:ln>
        </p:spPr>
      </p:pic>
    </p:spTree>
    <p:extLst>
      <p:ext uri="{BB962C8B-B14F-4D97-AF65-F5344CB8AC3E}">
        <p14:creationId xmlns:p14="http://schemas.microsoft.com/office/powerpoint/2010/main" xmlns="" val="229273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3966"/>
          <a:stretch/>
        </p:blipFill>
        <p:spPr bwMode="auto">
          <a:xfrm>
            <a:off x="4991100" y="3735093"/>
            <a:ext cx="4152900" cy="3122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smtClean="0"/>
              <a:t>Rusland</a:t>
            </a:r>
            <a:endParaRPr lang="en-US" dirty="0"/>
          </a:p>
        </p:txBody>
      </p:sp>
      <p:sp>
        <p:nvSpPr>
          <p:cNvPr id="4" name="Content Placeholder 1"/>
          <p:cNvSpPr txBox="1">
            <a:spLocks/>
          </p:cNvSpPr>
          <p:nvPr/>
        </p:nvSpPr>
        <p:spPr>
          <a:xfrm>
            <a:off x="1024467" y="2827867"/>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err="1" smtClean="0"/>
              <a:t>Bezoek</a:t>
            </a:r>
            <a:r>
              <a:rPr lang="en-US" dirty="0" smtClean="0"/>
              <a:t> </a:t>
            </a:r>
            <a:r>
              <a:rPr lang="en-US" dirty="0" err="1" smtClean="0"/>
              <a:t>aan</a:t>
            </a:r>
            <a:r>
              <a:rPr lang="en-US" dirty="0" smtClean="0"/>
              <a:t> </a:t>
            </a:r>
            <a:r>
              <a:rPr lang="en-US" dirty="0" err="1" smtClean="0"/>
              <a:t>steden</a:t>
            </a:r>
            <a:r>
              <a:rPr lang="en-US" dirty="0" smtClean="0"/>
              <a:t> </a:t>
            </a:r>
            <a:r>
              <a:rPr lang="en-US" dirty="0" err="1" smtClean="0"/>
              <a:t>Sint</a:t>
            </a:r>
            <a:r>
              <a:rPr lang="en-US" dirty="0" smtClean="0"/>
              <a:t> Petersburg &amp; </a:t>
            </a:r>
            <a:r>
              <a:rPr lang="en-US" dirty="0" err="1" smtClean="0"/>
              <a:t>Moskou</a:t>
            </a:r>
            <a:endParaRPr lang="en-US" dirty="0" smtClean="0"/>
          </a:p>
          <a:p>
            <a:r>
              <a:rPr lang="en-US" dirty="0" smtClean="0"/>
              <a:t> </a:t>
            </a:r>
            <a:r>
              <a:rPr lang="en-US" dirty="0" err="1" smtClean="0"/>
              <a:t>Veel</a:t>
            </a:r>
            <a:r>
              <a:rPr lang="en-US" dirty="0" smtClean="0"/>
              <a:t> </a:t>
            </a:r>
            <a:r>
              <a:rPr lang="en-US" dirty="0" err="1" smtClean="0"/>
              <a:t>bezienswaardigheden</a:t>
            </a:r>
            <a:endParaRPr lang="en-US" dirty="0" smtClean="0"/>
          </a:p>
          <a:p>
            <a:endParaRPr lang="en-US" dirty="0" smtClean="0"/>
          </a:p>
          <a:p>
            <a:endParaRPr lang="en-US" dirty="0"/>
          </a:p>
        </p:txBody>
      </p:sp>
      <p:pic>
        <p:nvPicPr>
          <p:cNvPr id="4102" name="Picture 6" descr="http://www.voordeelcruise.nl/pictures/DYNAMICP6713235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152"/>
          <a:stretch/>
        </p:blipFill>
        <p:spPr bwMode="auto">
          <a:xfrm>
            <a:off x="1447800" y="3777727"/>
            <a:ext cx="2670985" cy="1708673"/>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www.opreis.nl/wp-content/uploads/2009/06/moskou_kremlin.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531" b="15522"/>
          <a:stretch/>
        </p:blipFill>
        <p:spPr bwMode="auto">
          <a:xfrm>
            <a:off x="1433873" y="5486400"/>
            <a:ext cx="2671116" cy="139983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Rechte verbindingslijn met pijl 5"/>
          <p:cNvCxnSpPr/>
          <p:nvPr/>
        </p:nvCxnSpPr>
        <p:spPr>
          <a:xfrm flipH="1">
            <a:off x="4118785" y="4343400"/>
            <a:ext cx="2739215"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endCxn id="4104" idx="3"/>
          </p:cNvCxnSpPr>
          <p:nvPr/>
        </p:nvCxnSpPr>
        <p:spPr>
          <a:xfrm flipH="1" flipV="1">
            <a:off x="4104989" y="6186317"/>
            <a:ext cx="4581811" cy="92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335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smtClean="0"/>
              <a:t>Vier keuzes</a:t>
            </a:r>
          </a:p>
          <a:p>
            <a:r>
              <a:rPr lang="nl-NL" dirty="0" smtClean="0"/>
              <a:t>Mail je voorkeur naar: </a:t>
            </a:r>
            <a:r>
              <a:rPr lang="nl-NL" dirty="0" smtClean="0">
                <a:hlinkClick r:id="rId3"/>
              </a:rPr>
              <a:t>studiereis2014@</a:t>
            </a:r>
            <a:r>
              <a:rPr lang="nl-NL" dirty="0" err="1" smtClean="0">
                <a:hlinkClick r:id="rId3"/>
              </a:rPr>
              <a:t>science.ru.nl</a:t>
            </a:r>
            <a:endParaRPr lang="nl-NL" dirty="0" smtClean="0"/>
          </a:p>
          <a:p>
            <a:r>
              <a:rPr lang="nl-NL" dirty="0" smtClean="0"/>
              <a:t>Geef eerste en tweede keus door</a:t>
            </a:r>
          </a:p>
          <a:p>
            <a:r>
              <a:rPr lang="nl-NL" dirty="0" smtClean="0"/>
              <a:t>Stemmen voor: 24 maart 2013</a:t>
            </a:r>
          </a:p>
          <a:p>
            <a:endParaRPr lang="nl-NL" dirty="0" smtClean="0"/>
          </a:p>
          <a:p>
            <a:endParaRPr lang="nl-NL" dirty="0" smtClean="0"/>
          </a:p>
          <a:p>
            <a:r>
              <a:rPr lang="nl-NL" dirty="0" smtClean="0"/>
              <a:t>De presentatie wordt doorgestuurd aan iedereen die op de maillijst staat.</a:t>
            </a:r>
            <a:endParaRPr lang="nl-NL" dirty="0"/>
          </a:p>
        </p:txBody>
      </p:sp>
      <p:sp>
        <p:nvSpPr>
          <p:cNvPr id="3" name="Titel 2"/>
          <p:cNvSpPr>
            <a:spLocks noGrp="1"/>
          </p:cNvSpPr>
          <p:nvPr>
            <p:ph type="title"/>
          </p:nvPr>
        </p:nvSpPr>
        <p:spPr/>
        <p:txBody>
          <a:bodyPr/>
          <a:lstStyle/>
          <a:p>
            <a:r>
              <a:rPr lang="nl-NL" dirty="0" smtClean="0"/>
              <a:t>Stemmen</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61089184"/>
              </p:ext>
            </p:extLst>
          </p:nvPr>
        </p:nvGraphicFramePr>
        <p:xfrm>
          <a:off x="838200" y="3048000"/>
          <a:ext cx="7408862" cy="2966720"/>
        </p:xfrm>
        <a:graphic>
          <a:graphicData uri="http://schemas.openxmlformats.org/drawingml/2006/table">
            <a:tbl>
              <a:tblPr firstRow="1" bandRow="1">
                <a:tableStyleId>{5C22544A-7EE6-4342-B048-85BDC9FD1C3A}</a:tableStyleId>
              </a:tblPr>
              <a:tblGrid>
                <a:gridCol w="3704431"/>
                <a:gridCol w="3704431"/>
              </a:tblGrid>
              <a:tr h="370840">
                <a:tc>
                  <a:txBody>
                    <a:bodyPr/>
                    <a:lstStyle/>
                    <a:p>
                      <a:pPr algn="ctr"/>
                      <a:r>
                        <a:rPr lang="en-US" dirty="0" err="1" smtClean="0"/>
                        <a:t>Maand</a:t>
                      </a:r>
                      <a:r>
                        <a:rPr lang="en-US" dirty="0" smtClean="0"/>
                        <a:t>:</a:t>
                      </a:r>
                      <a:endParaRPr lang="en-US" dirty="0"/>
                    </a:p>
                  </a:txBody>
                  <a:tcPr/>
                </a:tc>
                <a:tc>
                  <a:txBody>
                    <a:bodyPr/>
                    <a:lstStyle/>
                    <a:p>
                      <a:pPr algn="ctr"/>
                      <a:r>
                        <a:rPr lang="en-US" dirty="0" smtClean="0"/>
                        <a:t>To do:</a:t>
                      </a:r>
                      <a:endParaRPr lang="en-US" dirty="0"/>
                    </a:p>
                  </a:txBody>
                  <a:tcPr/>
                </a:tc>
              </a:tr>
              <a:tr h="370840">
                <a:tc>
                  <a:txBody>
                    <a:bodyPr/>
                    <a:lstStyle/>
                    <a:p>
                      <a:r>
                        <a:rPr lang="en-US" dirty="0" smtClean="0"/>
                        <a:t>Nu</a:t>
                      </a:r>
                      <a:endParaRPr lang="en-US" dirty="0"/>
                    </a:p>
                  </a:txBody>
                  <a:tcPr/>
                </a:tc>
                <a:tc>
                  <a:txBody>
                    <a:bodyPr/>
                    <a:lstStyle/>
                    <a:p>
                      <a:r>
                        <a:rPr lang="en-US" dirty="0" err="1" smtClean="0"/>
                        <a:t>Informatie</a:t>
                      </a:r>
                      <a:r>
                        <a:rPr lang="en-US" dirty="0" smtClean="0"/>
                        <a:t> </a:t>
                      </a:r>
                      <a:r>
                        <a:rPr lang="en-US" dirty="0" err="1" smtClean="0"/>
                        <a:t>bijeenkomst</a:t>
                      </a:r>
                      <a:r>
                        <a:rPr lang="en-US" dirty="0" smtClean="0"/>
                        <a:t>, </a:t>
                      </a:r>
                      <a:r>
                        <a:rPr lang="en-US" dirty="0" err="1" smtClean="0"/>
                        <a:t>maillijst</a:t>
                      </a:r>
                      <a:endParaRPr lang="en-US" dirty="0"/>
                    </a:p>
                  </a:txBody>
                  <a:tcPr/>
                </a:tc>
              </a:tr>
              <a:tr h="370840">
                <a:tc>
                  <a:txBody>
                    <a:bodyPr/>
                    <a:lstStyle/>
                    <a:p>
                      <a:r>
                        <a:rPr lang="en-US" dirty="0" err="1" smtClean="0"/>
                        <a:t>Maart</a:t>
                      </a:r>
                      <a:r>
                        <a:rPr lang="en-US" baseline="0" dirty="0" smtClean="0"/>
                        <a:t> </a:t>
                      </a:r>
                      <a:r>
                        <a:rPr lang="en-US" dirty="0" smtClean="0"/>
                        <a:t>2013</a:t>
                      </a:r>
                      <a:endParaRPr lang="en-US" dirty="0"/>
                    </a:p>
                  </a:txBody>
                  <a:tcPr/>
                </a:tc>
                <a:tc>
                  <a:txBody>
                    <a:bodyPr/>
                    <a:lstStyle/>
                    <a:p>
                      <a:r>
                        <a:rPr lang="en-US" dirty="0" err="1" smtClean="0"/>
                        <a:t>Bestemming</a:t>
                      </a:r>
                      <a:r>
                        <a:rPr lang="en-US" baseline="0" dirty="0" smtClean="0"/>
                        <a:t> </a:t>
                      </a:r>
                      <a:r>
                        <a:rPr lang="en-US" baseline="0" dirty="0" err="1" smtClean="0"/>
                        <a:t>kiezen</a:t>
                      </a:r>
                      <a:endParaRPr lang="en-US" dirty="0"/>
                    </a:p>
                  </a:txBody>
                  <a:tcPr/>
                </a:tc>
              </a:tr>
              <a:tr h="370840">
                <a:tc>
                  <a:txBody>
                    <a:bodyPr/>
                    <a:lstStyle/>
                    <a:p>
                      <a:r>
                        <a:rPr lang="en-US" dirty="0" err="1" smtClean="0"/>
                        <a:t>Juni</a:t>
                      </a:r>
                      <a:r>
                        <a:rPr lang="en-US" dirty="0" smtClean="0"/>
                        <a:t> 2013</a:t>
                      </a:r>
                      <a:endParaRPr lang="en-US" dirty="0"/>
                    </a:p>
                  </a:txBody>
                  <a:tcPr/>
                </a:tc>
                <a:tc>
                  <a:txBody>
                    <a:bodyPr/>
                    <a:lstStyle/>
                    <a:p>
                      <a:r>
                        <a:rPr lang="en-US" dirty="0" err="1" smtClean="0"/>
                        <a:t>Definitieve</a:t>
                      </a:r>
                      <a:r>
                        <a:rPr lang="en-US" baseline="0" dirty="0" smtClean="0"/>
                        <a:t> </a:t>
                      </a:r>
                      <a:r>
                        <a:rPr lang="en-US" baseline="0" dirty="0" err="1" smtClean="0"/>
                        <a:t>inschrijving</a:t>
                      </a:r>
                      <a:r>
                        <a:rPr lang="en-US" baseline="0" dirty="0" smtClean="0"/>
                        <a:t> </a:t>
                      </a:r>
                      <a:r>
                        <a:rPr lang="en-US" baseline="0" dirty="0" err="1" smtClean="0"/>
                        <a:t>inleveren</a:t>
                      </a:r>
                      <a:endParaRPr lang="en-US" dirty="0"/>
                    </a:p>
                  </a:txBody>
                  <a:tcPr/>
                </a:tc>
              </a:tr>
              <a:tr h="370840">
                <a:tc>
                  <a:txBody>
                    <a:bodyPr/>
                    <a:lstStyle/>
                    <a:p>
                      <a:r>
                        <a:rPr lang="en-US" dirty="0" smtClean="0"/>
                        <a:t>September 2013</a:t>
                      </a:r>
                      <a:endParaRPr lang="en-US" dirty="0"/>
                    </a:p>
                  </a:txBody>
                  <a:tcPr/>
                </a:tc>
                <a:tc>
                  <a:txBody>
                    <a:bodyPr/>
                    <a:lstStyle/>
                    <a:p>
                      <a:r>
                        <a:rPr lang="en-US" dirty="0" err="1" smtClean="0"/>
                        <a:t>Contracten</a:t>
                      </a:r>
                      <a:r>
                        <a:rPr lang="en-US" dirty="0" smtClean="0"/>
                        <a:t> </a:t>
                      </a:r>
                      <a:r>
                        <a:rPr lang="en-US" dirty="0" err="1" smtClean="0"/>
                        <a:t>tekenen</a:t>
                      </a:r>
                      <a:endParaRPr lang="en-US" dirty="0"/>
                    </a:p>
                  </a:txBody>
                  <a:tcPr/>
                </a:tc>
              </a:tr>
              <a:tr h="370840">
                <a:tc>
                  <a:txBody>
                    <a:bodyPr/>
                    <a:lstStyle/>
                    <a:p>
                      <a:r>
                        <a:rPr lang="en-US" dirty="0" smtClean="0"/>
                        <a:t>(</a:t>
                      </a:r>
                      <a:r>
                        <a:rPr lang="en-US" dirty="0" err="1" smtClean="0"/>
                        <a:t>Juli</a:t>
                      </a:r>
                      <a:r>
                        <a:rPr lang="en-US" dirty="0" smtClean="0"/>
                        <a:t> t/m </a:t>
                      </a:r>
                      <a:r>
                        <a:rPr lang="en-US" dirty="0" err="1" smtClean="0"/>
                        <a:t>april</a:t>
                      </a:r>
                      <a:r>
                        <a:rPr lang="en-US" dirty="0" smtClean="0"/>
                        <a:t> 2013/2014)</a:t>
                      </a:r>
                      <a:endParaRPr lang="en-US" dirty="0"/>
                    </a:p>
                  </a:txBody>
                  <a:tcPr/>
                </a:tc>
                <a:tc>
                  <a:txBody>
                    <a:bodyPr/>
                    <a:lstStyle/>
                    <a:p>
                      <a:r>
                        <a:rPr lang="en-US" dirty="0" smtClean="0"/>
                        <a:t>(</a:t>
                      </a:r>
                      <a:r>
                        <a:rPr lang="en-US" dirty="0" err="1" smtClean="0"/>
                        <a:t>Veel</a:t>
                      </a:r>
                      <a:r>
                        <a:rPr lang="en-US" dirty="0" smtClean="0"/>
                        <a:t> </a:t>
                      </a:r>
                      <a:r>
                        <a:rPr lang="en-US" dirty="0" err="1" smtClean="0"/>
                        <a:t>werk</a:t>
                      </a:r>
                      <a:r>
                        <a:rPr lang="en-US" dirty="0" smtClean="0"/>
                        <a:t> </a:t>
                      </a:r>
                      <a:r>
                        <a:rPr lang="en-US" dirty="0" err="1" smtClean="0"/>
                        <a:t>voor</a:t>
                      </a:r>
                      <a:r>
                        <a:rPr lang="en-US" dirty="0" smtClean="0"/>
                        <a:t> de </a:t>
                      </a:r>
                      <a:r>
                        <a:rPr lang="en-US" dirty="0" err="1" smtClean="0"/>
                        <a:t>commissie</a:t>
                      </a:r>
                      <a:r>
                        <a:rPr lang="en-US" dirty="0" smtClean="0"/>
                        <a:t>)</a:t>
                      </a:r>
                      <a:endParaRPr lang="en-US" dirty="0"/>
                    </a:p>
                  </a:txBody>
                  <a:tcPr/>
                </a:tc>
              </a:tr>
              <a:tr h="370840">
                <a:tc>
                  <a:txBody>
                    <a:bodyPr/>
                    <a:lstStyle/>
                    <a:p>
                      <a:r>
                        <a:rPr lang="en-US" dirty="0" smtClean="0"/>
                        <a:t>April 2014</a:t>
                      </a:r>
                      <a:endParaRPr lang="en-US" dirty="0"/>
                    </a:p>
                  </a:txBody>
                  <a:tcPr/>
                </a:tc>
                <a:tc>
                  <a:txBody>
                    <a:bodyPr/>
                    <a:lstStyle/>
                    <a:p>
                      <a:r>
                        <a:rPr lang="en-US" dirty="0" err="1" smtClean="0"/>
                        <a:t>Studiereis</a:t>
                      </a:r>
                      <a:r>
                        <a:rPr lang="en-US" dirty="0" smtClean="0"/>
                        <a:t> Symposium</a:t>
                      </a:r>
                      <a:endParaRPr lang="en-US" dirty="0"/>
                    </a:p>
                  </a:txBody>
                  <a:tcPr/>
                </a:tc>
              </a:tr>
              <a:tr h="370840">
                <a:tc>
                  <a:txBody>
                    <a:bodyPr/>
                    <a:lstStyle/>
                    <a:p>
                      <a:r>
                        <a:rPr lang="en-US" dirty="0" smtClean="0"/>
                        <a:t>Mei 2014</a:t>
                      </a:r>
                      <a:endParaRPr lang="en-US" dirty="0"/>
                    </a:p>
                  </a:txBody>
                  <a:tcPr/>
                </a:tc>
                <a:tc>
                  <a:txBody>
                    <a:bodyPr/>
                    <a:lstStyle/>
                    <a:p>
                      <a:r>
                        <a:rPr lang="en-US" dirty="0" smtClean="0"/>
                        <a:t>De </a:t>
                      </a:r>
                      <a:r>
                        <a:rPr lang="en-US" dirty="0" err="1" smtClean="0"/>
                        <a:t>reis</a:t>
                      </a:r>
                      <a:r>
                        <a:rPr lang="en-US" dirty="0" smtClean="0"/>
                        <a:t>!</a:t>
                      </a:r>
                      <a:endParaRPr lang="en-US" dirty="0"/>
                    </a:p>
                  </a:txBody>
                  <a:tcPr/>
                </a:tc>
              </a:tr>
            </a:tbl>
          </a:graphicData>
        </a:graphic>
      </p:graphicFrame>
      <p:sp>
        <p:nvSpPr>
          <p:cNvPr id="3" name="Title 2"/>
          <p:cNvSpPr>
            <a:spLocks noGrp="1"/>
          </p:cNvSpPr>
          <p:nvPr>
            <p:ph type="title"/>
          </p:nvPr>
        </p:nvSpPr>
        <p:spPr/>
        <p:txBody>
          <a:bodyPr/>
          <a:lstStyle/>
          <a:p>
            <a:r>
              <a:rPr lang="en-US" dirty="0" smtClean="0"/>
              <a:t>Planning </a:t>
            </a:r>
            <a:r>
              <a:rPr lang="en-US" dirty="0" err="1" smtClean="0"/>
              <a:t>komende</a:t>
            </a:r>
            <a:r>
              <a:rPr lang="en-US" dirty="0" smtClean="0"/>
              <a:t> </a:t>
            </a:r>
            <a:r>
              <a:rPr lang="en-US" dirty="0" err="1" smtClean="0"/>
              <a:t>tijd</a:t>
            </a:r>
            <a:endParaRPr lang="en-US" dirty="0"/>
          </a:p>
        </p:txBody>
      </p:sp>
    </p:spTree>
    <p:extLst>
      <p:ext uri="{BB962C8B-B14F-4D97-AF65-F5344CB8AC3E}">
        <p14:creationId xmlns:p14="http://schemas.microsoft.com/office/powerpoint/2010/main" xmlns="" val="333960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5486400"/>
            <a:ext cx="7408333" cy="3450696"/>
          </a:xfrm>
        </p:spPr>
        <p:txBody>
          <a:bodyPr/>
          <a:lstStyle/>
          <a:p>
            <a:pPr marL="0" indent="0" algn="ctr">
              <a:buNone/>
            </a:pPr>
            <a:r>
              <a:rPr lang="en-US" dirty="0" smtClean="0"/>
              <a:t>Meer info? </a:t>
            </a:r>
            <a:r>
              <a:rPr lang="en-US" dirty="0" err="1" smtClean="0"/>
              <a:t>Schiet</a:t>
            </a:r>
            <a:r>
              <a:rPr lang="en-US" dirty="0" smtClean="0"/>
              <a:t> </a:t>
            </a:r>
            <a:r>
              <a:rPr lang="en-US" dirty="0" err="1" smtClean="0"/>
              <a:t>ons</a:t>
            </a:r>
            <a:r>
              <a:rPr lang="en-US" dirty="0" smtClean="0"/>
              <a:t> </a:t>
            </a:r>
            <a:r>
              <a:rPr lang="en-US" dirty="0" err="1" smtClean="0"/>
              <a:t>aan</a:t>
            </a:r>
            <a:r>
              <a:rPr lang="en-US" dirty="0" smtClean="0"/>
              <a:t>! Of </a:t>
            </a:r>
            <a:r>
              <a:rPr lang="en-US" dirty="0" err="1" smtClean="0"/>
              <a:t>vraag</a:t>
            </a:r>
            <a:r>
              <a:rPr lang="en-US" dirty="0" smtClean="0"/>
              <a:t> via mail:</a:t>
            </a:r>
          </a:p>
          <a:p>
            <a:pPr marL="0" indent="0" algn="ctr">
              <a:buNone/>
            </a:pPr>
            <a:r>
              <a:rPr lang="en-US" dirty="0" smtClean="0">
                <a:hlinkClick r:id="rId3"/>
              </a:rPr>
              <a:t>studiereis2014@science.ru.nl</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err="1" smtClean="0"/>
              <a:t>Ga</a:t>
            </a:r>
            <a:r>
              <a:rPr lang="en-US" dirty="0" smtClean="0"/>
              <a:t> </a:t>
            </a:r>
            <a:r>
              <a:rPr lang="en-US" dirty="0" err="1" smtClean="0"/>
              <a:t>mee</a:t>
            </a:r>
            <a:r>
              <a:rPr lang="en-US" dirty="0" smtClean="0"/>
              <a:t> op </a:t>
            </a:r>
            <a:r>
              <a:rPr lang="en-US" dirty="0" err="1" smtClean="0"/>
              <a:t>studiereis</a:t>
            </a:r>
            <a:r>
              <a:rPr lang="en-US" dirty="0" smtClean="0"/>
              <a:t>!</a:t>
            </a:r>
            <a:endParaRPr lang="en-US" dirty="0"/>
          </a:p>
        </p:txBody>
      </p:sp>
      <p:pic>
        <p:nvPicPr>
          <p:cNvPr id="4" name="Picture 2" descr="http://www.earthfitnessgym.com/wp-content/uploads/2012/07/happy-peop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133600"/>
            <a:ext cx="8763000" cy="3286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808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t>
            </a:r>
            <a:r>
              <a:rPr lang="en-US" dirty="0" err="1" smtClean="0"/>
              <a:t>Mailinglijst</a:t>
            </a:r>
            <a:r>
              <a:rPr lang="en-US" dirty="0" smtClean="0"/>
              <a:t> </a:t>
            </a:r>
            <a:r>
              <a:rPr lang="en-US" dirty="0" err="1" smtClean="0"/>
              <a:t>rond</a:t>
            </a:r>
            <a:r>
              <a:rPr lang="en-US" dirty="0" smtClean="0"/>
              <a:t> </a:t>
            </a:r>
            <a:r>
              <a:rPr lang="en-US" dirty="0" err="1" smtClean="0"/>
              <a:t>laten</a:t>
            </a:r>
            <a:r>
              <a:rPr lang="en-US" dirty="0" smtClean="0"/>
              <a:t> </a:t>
            </a:r>
            <a:r>
              <a:rPr lang="en-US" dirty="0" err="1" smtClean="0"/>
              <a:t>gaan</a:t>
            </a:r>
            <a:r>
              <a:rPr lang="en-US" dirty="0" smtClean="0"/>
              <a:t>)</a:t>
            </a:r>
          </a:p>
          <a:p>
            <a:r>
              <a:rPr lang="en-US" dirty="0" smtClean="0"/>
              <a:t>De </a:t>
            </a:r>
            <a:r>
              <a:rPr lang="en-US" dirty="0" err="1" smtClean="0"/>
              <a:t>studiereiscommissie</a:t>
            </a:r>
            <a:r>
              <a:rPr lang="en-US" dirty="0" smtClean="0"/>
              <a:t> 2014</a:t>
            </a:r>
          </a:p>
          <a:p>
            <a:r>
              <a:rPr lang="en-US" dirty="0" err="1" smtClean="0"/>
              <a:t>Wat</a:t>
            </a:r>
            <a:r>
              <a:rPr lang="en-US" dirty="0" smtClean="0"/>
              <a:t> is de </a:t>
            </a:r>
            <a:r>
              <a:rPr lang="en-US" dirty="0" err="1" smtClean="0"/>
              <a:t>studiereis</a:t>
            </a:r>
            <a:r>
              <a:rPr lang="en-US" dirty="0" smtClean="0"/>
              <a:t>?</a:t>
            </a:r>
          </a:p>
          <a:p>
            <a:r>
              <a:rPr lang="nl-NL" dirty="0" smtClean="0"/>
              <a:t>Deelnamevereisten</a:t>
            </a:r>
            <a:endParaRPr lang="en-US" dirty="0" smtClean="0"/>
          </a:p>
          <a:p>
            <a:r>
              <a:rPr lang="en-US" dirty="0" err="1" smtClean="0"/>
              <a:t>Vorige</a:t>
            </a:r>
            <a:r>
              <a:rPr lang="en-US" dirty="0" smtClean="0"/>
              <a:t> </a:t>
            </a:r>
            <a:r>
              <a:rPr lang="en-US" dirty="0" err="1" smtClean="0"/>
              <a:t>studiereizen</a:t>
            </a:r>
            <a:endParaRPr lang="en-US" dirty="0" smtClean="0"/>
          </a:p>
          <a:p>
            <a:r>
              <a:rPr lang="en-US" dirty="0" err="1" smtClean="0"/>
              <a:t>Bestemming</a:t>
            </a:r>
            <a:r>
              <a:rPr lang="en-US" dirty="0" smtClean="0"/>
              <a:t> </a:t>
            </a:r>
            <a:r>
              <a:rPr lang="en-US" dirty="0" err="1" smtClean="0"/>
              <a:t>kiezen</a:t>
            </a:r>
            <a:endParaRPr lang="en-US" dirty="0"/>
          </a:p>
          <a:p>
            <a:r>
              <a:rPr lang="en-US" dirty="0" smtClean="0"/>
              <a:t>Planning </a:t>
            </a:r>
            <a:r>
              <a:rPr lang="en-US" dirty="0" err="1" smtClean="0"/>
              <a:t>voor</a:t>
            </a:r>
            <a:r>
              <a:rPr lang="en-US" dirty="0" smtClean="0"/>
              <a:t> de </a:t>
            </a:r>
            <a:r>
              <a:rPr lang="en-US" dirty="0" err="1" smtClean="0"/>
              <a:t>komende</a:t>
            </a:r>
            <a:r>
              <a:rPr lang="en-US" dirty="0" smtClean="0"/>
              <a:t> </a:t>
            </a:r>
            <a:r>
              <a:rPr lang="en-US" dirty="0" err="1" smtClean="0"/>
              <a:t>tijd</a:t>
            </a:r>
            <a:endParaRPr lang="en-US" dirty="0"/>
          </a:p>
        </p:txBody>
      </p:sp>
      <p:sp>
        <p:nvSpPr>
          <p:cNvPr id="2" name="Title 1"/>
          <p:cNvSpPr>
            <a:spLocks noGrp="1"/>
          </p:cNvSpPr>
          <p:nvPr>
            <p:ph type="title"/>
          </p:nvPr>
        </p:nvSpPr>
        <p:spPr/>
        <p:txBody>
          <a:bodyPr>
            <a:normAutofit fontScale="90000"/>
          </a:bodyPr>
          <a:lstStyle/>
          <a:p>
            <a:r>
              <a:rPr lang="en-US" dirty="0" err="1" smtClean="0"/>
              <a:t>Wat</a:t>
            </a:r>
            <a:r>
              <a:rPr lang="en-US" dirty="0" smtClean="0"/>
              <a:t> </a:t>
            </a:r>
            <a:r>
              <a:rPr lang="en-US" dirty="0" err="1" smtClean="0"/>
              <a:t>gaan</a:t>
            </a:r>
            <a:r>
              <a:rPr lang="en-US" dirty="0" smtClean="0"/>
              <a:t> we </a:t>
            </a:r>
            <a:r>
              <a:rPr lang="en-US" dirty="0" err="1" smtClean="0"/>
              <a:t>vandaag</a:t>
            </a:r>
            <a:r>
              <a:rPr lang="en-US" dirty="0" smtClean="0"/>
              <a:t> </a:t>
            </a:r>
            <a:r>
              <a:rPr lang="en-US" dirty="0" err="1" smtClean="0"/>
              <a:t>behandelen</a:t>
            </a:r>
            <a:r>
              <a:rPr lang="en-US" dirty="0" smtClean="0"/>
              <a:t>:</a:t>
            </a:r>
            <a:endParaRPr lang="en-US" dirty="0"/>
          </a:p>
        </p:txBody>
      </p:sp>
    </p:spTree>
    <p:extLst>
      <p:ext uri="{BB962C8B-B14F-4D97-AF65-F5344CB8AC3E}">
        <p14:creationId xmlns:p14="http://schemas.microsoft.com/office/powerpoint/2010/main" xmlns="" val="2914739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019800"/>
            <a:ext cx="7408333" cy="524933"/>
          </a:xfrm>
        </p:spPr>
        <p:txBody>
          <a:bodyPr/>
          <a:lstStyle/>
          <a:p>
            <a:r>
              <a:rPr lang="en-US" dirty="0" smtClean="0"/>
              <a:t>Email: studiereis2014@science.ru.nl</a:t>
            </a:r>
            <a:endParaRPr lang="en-US" dirty="0"/>
          </a:p>
        </p:txBody>
      </p:sp>
      <p:sp>
        <p:nvSpPr>
          <p:cNvPr id="3" name="Title 2"/>
          <p:cNvSpPr>
            <a:spLocks noGrp="1"/>
          </p:cNvSpPr>
          <p:nvPr>
            <p:ph type="title"/>
          </p:nvPr>
        </p:nvSpPr>
        <p:spPr/>
        <p:txBody>
          <a:bodyPr/>
          <a:lstStyle/>
          <a:p>
            <a:r>
              <a:rPr lang="en-US" dirty="0" smtClean="0"/>
              <a:t>De </a:t>
            </a:r>
            <a:r>
              <a:rPr lang="en-US" dirty="0" err="1" smtClean="0"/>
              <a:t>commissie</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719" t="15741" r="16322"/>
          <a:stretch/>
        </p:blipFill>
        <p:spPr bwMode="auto">
          <a:xfrm>
            <a:off x="2286000" y="1613020"/>
            <a:ext cx="4667250" cy="4025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928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106" y="5562600"/>
            <a:ext cx="9067800" cy="3450696"/>
          </a:xfrm>
        </p:spPr>
        <p:txBody>
          <a:bodyPr/>
          <a:lstStyle/>
          <a:p>
            <a:pPr marL="0" indent="0">
              <a:buNone/>
            </a:pPr>
            <a:r>
              <a:rPr lang="en-US" dirty="0" smtClean="0"/>
              <a:t>     </a:t>
            </a:r>
            <a:r>
              <a:rPr lang="en-US" u="sng" dirty="0" err="1" smtClean="0"/>
              <a:t>Voorzitter</a:t>
            </a:r>
            <a:r>
              <a:rPr lang="en-US" dirty="0" smtClean="0"/>
              <a:t>		     </a:t>
            </a:r>
            <a:r>
              <a:rPr lang="en-US" u="sng" dirty="0" err="1" smtClean="0"/>
              <a:t>Secretaris</a:t>
            </a:r>
            <a:r>
              <a:rPr lang="en-US" dirty="0" smtClean="0"/>
              <a:t>		  </a:t>
            </a:r>
            <a:r>
              <a:rPr lang="en-US" u="sng" dirty="0" err="1" smtClean="0"/>
              <a:t>Penningmeester</a:t>
            </a:r>
            <a:endParaRPr lang="en-US" u="sng" dirty="0" smtClean="0"/>
          </a:p>
          <a:p>
            <a:pPr marL="0" indent="0">
              <a:buNone/>
            </a:pPr>
            <a:r>
              <a:rPr lang="en-US" dirty="0" smtClean="0"/>
              <a:t>Bianca de </a:t>
            </a:r>
            <a:r>
              <a:rPr lang="en-US" dirty="0" err="1" smtClean="0"/>
              <a:t>Pooter</a:t>
            </a:r>
            <a:r>
              <a:rPr lang="en-US" dirty="0" smtClean="0"/>
              <a:t>	Cynthia de </a:t>
            </a:r>
            <a:r>
              <a:rPr lang="en-US" dirty="0" err="1" smtClean="0"/>
              <a:t>Bont</a:t>
            </a:r>
            <a:r>
              <a:rPr lang="en-US" dirty="0"/>
              <a:t> </a:t>
            </a:r>
            <a:r>
              <a:rPr lang="en-US" dirty="0" smtClean="0"/>
              <a:t>      Nathalie de </a:t>
            </a:r>
            <a:r>
              <a:rPr lang="en-US" dirty="0" err="1" smtClean="0"/>
              <a:t>Wagenaar</a:t>
            </a:r>
            <a:endParaRPr lang="en-US" dirty="0" smtClean="0"/>
          </a:p>
        </p:txBody>
      </p:sp>
      <p:sp>
        <p:nvSpPr>
          <p:cNvPr id="3" name="Title 2"/>
          <p:cNvSpPr>
            <a:spLocks noGrp="1"/>
          </p:cNvSpPr>
          <p:nvPr>
            <p:ph type="title"/>
          </p:nvPr>
        </p:nvSpPr>
        <p:spPr/>
        <p:txBody>
          <a:bodyPr/>
          <a:lstStyle/>
          <a:p>
            <a:r>
              <a:rPr lang="en-US" dirty="0" smtClean="0"/>
              <a:t>De </a:t>
            </a:r>
            <a:r>
              <a:rPr lang="en-US" dirty="0" err="1" smtClean="0"/>
              <a:t>commissie</a:t>
            </a:r>
            <a:endParaRPr lang="en-US" dirty="0"/>
          </a:p>
        </p:txBody>
      </p:sp>
      <p:sp>
        <p:nvSpPr>
          <p:cNvPr id="4" name="Content Placeholder 1"/>
          <p:cNvSpPr txBox="1">
            <a:spLocks/>
          </p:cNvSpPr>
          <p:nvPr/>
        </p:nvSpPr>
        <p:spPr>
          <a:xfrm>
            <a:off x="838200" y="1676400"/>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b="1" dirty="0" err="1" smtClean="0"/>
              <a:t>Bestuur</a:t>
            </a:r>
            <a:endParaRPr lang="en-US" b="1" dirty="0"/>
          </a:p>
        </p:txBody>
      </p:sp>
      <p:pic>
        <p:nvPicPr>
          <p:cNvPr id="1028" name="Picture 4" descr="Cynthia de Bont"/>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1312"/>
          <a:stretch/>
        </p:blipFill>
        <p:spPr bwMode="auto">
          <a:xfrm>
            <a:off x="3200400" y="2546717"/>
            <a:ext cx="2278478"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Bianca de Poote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140" r="19365"/>
          <a:stretch/>
        </p:blipFill>
        <p:spPr bwMode="auto">
          <a:xfrm>
            <a:off x="544106" y="2546717"/>
            <a:ext cx="2099123"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Nathalie\Downloads\dag 6 (16).JPG"/>
          <p:cNvPicPr>
            <a:picLocks noChangeAspect="1" noChangeArrowheads="1"/>
          </p:cNvPicPr>
          <p:nvPr/>
        </p:nvPicPr>
        <p:blipFill>
          <a:blip r:embed="rId5" cstate="print"/>
          <a:srcRect l="26829" t="14634" r="24390" b="8943"/>
          <a:stretch>
            <a:fillRect/>
          </a:stretch>
        </p:blipFill>
        <p:spPr bwMode="auto">
          <a:xfrm>
            <a:off x="6096000" y="2590800"/>
            <a:ext cx="2300592" cy="2895600"/>
          </a:xfrm>
          <a:prstGeom prst="rect">
            <a:avLst/>
          </a:prstGeom>
          <a:noFill/>
        </p:spPr>
      </p:pic>
    </p:spTree>
    <p:extLst>
      <p:ext uri="{BB962C8B-B14F-4D97-AF65-F5344CB8AC3E}">
        <p14:creationId xmlns:p14="http://schemas.microsoft.com/office/powerpoint/2010/main" xmlns="" val="32912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408333" cy="3450696"/>
          </a:xfrm>
        </p:spPr>
        <p:txBody>
          <a:bodyPr/>
          <a:lstStyle/>
          <a:p>
            <a:pPr marL="0" indent="0">
              <a:buNone/>
            </a:pPr>
            <a:r>
              <a:rPr lang="en-US" b="1" dirty="0" smtClean="0"/>
              <a:t>Sponsoring </a:t>
            </a:r>
            <a:r>
              <a:rPr lang="en-US" b="1" dirty="0" err="1" smtClean="0"/>
              <a:t>commissarissen</a:t>
            </a:r>
            <a:endParaRPr lang="en-US" b="1" dirty="0"/>
          </a:p>
        </p:txBody>
      </p:sp>
      <p:sp>
        <p:nvSpPr>
          <p:cNvPr id="3" name="Title 2"/>
          <p:cNvSpPr>
            <a:spLocks noGrp="1"/>
          </p:cNvSpPr>
          <p:nvPr>
            <p:ph type="title"/>
          </p:nvPr>
        </p:nvSpPr>
        <p:spPr/>
        <p:txBody>
          <a:bodyPr/>
          <a:lstStyle/>
          <a:p>
            <a:r>
              <a:rPr lang="en-US" dirty="0" smtClean="0"/>
              <a:t>De </a:t>
            </a:r>
            <a:r>
              <a:rPr lang="en-US" dirty="0" err="1" smtClean="0"/>
              <a:t>commissie</a:t>
            </a:r>
            <a:endParaRPr lang="en-US" dirty="0"/>
          </a:p>
        </p:txBody>
      </p:sp>
      <p:sp>
        <p:nvSpPr>
          <p:cNvPr id="4" name="Content Placeholder 1"/>
          <p:cNvSpPr txBox="1">
            <a:spLocks/>
          </p:cNvSpPr>
          <p:nvPr/>
        </p:nvSpPr>
        <p:spPr>
          <a:xfrm>
            <a:off x="108947" y="5885663"/>
            <a:ext cx="90678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smtClean="0"/>
              <a:t>               Bas </a:t>
            </a:r>
            <a:r>
              <a:rPr lang="en-US" dirty="0" err="1" smtClean="0"/>
              <a:t>Venderbosch</a:t>
            </a:r>
            <a:r>
              <a:rPr lang="en-US" dirty="0" smtClean="0"/>
              <a:t>			Nicole </a:t>
            </a:r>
            <a:r>
              <a:rPr lang="en-US" dirty="0" err="1" smtClean="0"/>
              <a:t>Galenkamp</a:t>
            </a:r>
            <a:endParaRPr lang="en-US" dirty="0" smtClean="0"/>
          </a:p>
        </p:txBody>
      </p:sp>
      <p:pic>
        <p:nvPicPr>
          <p:cNvPr id="2050" name="Picture 2" descr="Bas Venderbos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021" y="2750758"/>
            <a:ext cx="2895598"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Nicole Galenka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2743200"/>
            <a:ext cx="2910714" cy="2910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45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408333" cy="3450696"/>
          </a:xfrm>
        </p:spPr>
        <p:txBody>
          <a:bodyPr/>
          <a:lstStyle/>
          <a:p>
            <a:pPr marL="0" indent="0">
              <a:buNone/>
            </a:pPr>
            <a:r>
              <a:rPr lang="en-US" b="1" dirty="0" smtClean="0"/>
              <a:t>Reis </a:t>
            </a:r>
            <a:r>
              <a:rPr lang="en-US" b="1" dirty="0" err="1" smtClean="0"/>
              <a:t>commissarissen</a:t>
            </a:r>
            <a:r>
              <a:rPr lang="en-US" b="1" dirty="0" smtClean="0"/>
              <a:t> </a:t>
            </a:r>
            <a:endParaRPr lang="en-US" b="1" dirty="0"/>
          </a:p>
        </p:txBody>
      </p:sp>
      <p:sp>
        <p:nvSpPr>
          <p:cNvPr id="3" name="Title 2"/>
          <p:cNvSpPr>
            <a:spLocks noGrp="1"/>
          </p:cNvSpPr>
          <p:nvPr>
            <p:ph type="title"/>
          </p:nvPr>
        </p:nvSpPr>
        <p:spPr/>
        <p:txBody>
          <a:bodyPr/>
          <a:lstStyle/>
          <a:p>
            <a:r>
              <a:rPr lang="en-US" dirty="0" smtClean="0"/>
              <a:t>De </a:t>
            </a:r>
            <a:r>
              <a:rPr lang="en-US" dirty="0" err="1" smtClean="0"/>
              <a:t>commissie</a:t>
            </a:r>
            <a:endParaRPr lang="en-US" dirty="0"/>
          </a:p>
        </p:txBody>
      </p:sp>
      <p:sp>
        <p:nvSpPr>
          <p:cNvPr id="4" name="Content Placeholder 1"/>
          <p:cNvSpPr txBox="1">
            <a:spLocks/>
          </p:cNvSpPr>
          <p:nvPr/>
        </p:nvSpPr>
        <p:spPr>
          <a:xfrm>
            <a:off x="-14484" y="5876847"/>
            <a:ext cx="90678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smtClean="0"/>
              <a:t>               </a:t>
            </a:r>
            <a:r>
              <a:rPr lang="en-US" dirty="0" err="1" smtClean="0"/>
              <a:t>Constanze</a:t>
            </a:r>
            <a:r>
              <a:rPr lang="en-US" dirty="0" smtClean="0"/>
              <a:t> </a:t>
            </a:r>
            <a:r>
              <a:rPr lang="en-US" dirty="0" err="1" smtClean="0"/>
              <a:t>Schmies</a:t>
            </a:r>
            <a:r>
              <a:rPr lang="en-US" dirty="0" smtClean="0"/>
              <a:t>		       </a:t>
            </a:r>
            <a:r>
              <a:rPr lang="en-US" dirty="0" err="1" smtClean="0"/>
              <a:t>Mathijs</a:t>
            </a:r>
            <a:r>
              <a:rPr lang="en-US" dirty="0" smtClean="0"/>
              <a:t> </a:t>
            </a:r>
            <a:r>
              <a:rPr lang="en-US" dirty="0" err="1"/>
              <a:t>M</a:t>
            </a:r>
            <a:r>
              <a:rPr lang="en-US" dirty="0" err="1" smtClean="0"/>
              <a:t>abesoone</a:t>
            </a:r>
            <a:endParaRPr lang="en-US" dirty="0" smtClean="0"/>
          </a:p>
        </p:txBody>
      </p:sp>
      <p:pic>
        <p:nvPicPr>
          <p:cNvPr id="3074" name="Picture 2" descr="https://fbcdn-sphotos-h-a.akamaihd.net/hphotos-ak-ash3/71667_1680006766777_7140333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r="28471"/>
          <a:stretch/>
        </p:blipFill>
        <p:spPr bwMode="auto">
          <a:xfrm>
            <a:off x="914400" y="2782638"/>
            <a:ext cx="2905676" cy="30466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24074" t="21944" r="24074" b="39167"/>
          <a:stretch/>
        </p:blipFill>
        <p:spPr>
          <a:xfrm>
            <a:off x="4972049" y="2782637"/>
            <a:ext cx="3046663" cy="3046663"/>
          </a:xfrm>
          <a:prstGeom prst="rect">
            <a:avLst/>
          </a:prstGeom>
        </p:spPr>
      </p:pic>
    </p:spTree>
    <p:extLst>
      <p:ext uri="{BB962C8B-B14F-4D97-AF65-F5344CB8AC3E}">
        <p14:creationId xmlns:p14="http://schemas.microsoft.com/office/powerpoint/2010/main" xmlns="" val="16677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5400" dirty="0" smtClean="0"/>
          </a:p>
          <a:p>
            <a:pPr marL="0" indent="0">
              <a:buNone/>
            </a:pPr>
            <a:r>
              <a:rPr lang="en-US" sz="5400" dirty="0"/>
              <a:t>	</a:t>
            </a:r>
            <a:r>
              <a:rPr lang="en-US" sz="5400" dirty="0" smtClean="0"/>
              <a:t>	    </a:t>
            </a:r>
            <a:r>
              <a:rPr lang="en-US" sz="5400" dirty="0" err="1" smtClean="0"/>
              <a:t>Gezellig</a:t>
            </a:r>
            <a:r>
              <a:rPr lang="en-US" sz="5400" dirty="0" smtClean="0"/>
              <a:t>!</a:t>
            </a:r>
            <a:endParaRPr lang="en-US" sz="5400" dirty="0"/>
          </a:p>
        </p:txBody>
      </p:sp>
      <p:sp>
        <p:nvSpPr>
          <p:cNvPr id="3" name="Title 2"/>
          <p:cNvSpPr>
            <a:spLocks noGrp="1"/>
          </p:cNvSpPr>
          <p:nvPr>
            <p:ph type="title"/>
          </p:nvPr>
        </p:nvSpPr>
        <p:spPr/>
        <p:txBody>
          <a:bodyPr/>
          <a:lstStyle/>
          <a:p>
            <a:r>
              <a:rPr lang="en-US" dirty="0" smtClean="0"/>
              <a:t>De </a:t>
            </a:r>
            <a:r>
              <a:rPr lang="en-US" dirty="0" err="1" smtClean="0"/>
              <a:t>Studiereis</a:t>
            </a:r>
            <a:endParaRPr lang="en-US" dirty="0"/>
          </a:p>
        </p:txBody>
      </p:sp>
      <p:sp>
        <p:nvSpPr>
          <p:cNvPr id="4" name="TextBox 3"/>
          <p:cNvSpPr txBox="1"/>
          <p:nvPr/>
        </p:nvSpPr>
        <p:spPr>
          <a:xfrm>
            <a:off x="1524000" y="2775466"/>
            <a:ext cx="4572000" cy="369332"/>
          </a:xfrm>
          <a:prstGeom prst="rect">
            <a:avLst/>
          </a:prstGeom>
          <a:noFill/>
        </p:spPr>
        <p:txBody>
          <a:bodyPr wrap="square" rtlCol="0">
            <a:spAutoFit/>
          </a:bodyPr>
          <a:lstStyle/>
          <a:p>
            <a:r>
              <a:rPr lang="en-US" dirty="0" smtClean="0"/>
              <a:t>Met </a:t>
            </a:r>
            <a:r>
              <a:rPr lang="en-US" dirty="0" err="1" smtClean="0"/>
              <a:t>medestudenten</a:t>
            </a:r>
            <a:r>
              <a:rPr lang="en-US" dirty="0" smtClean="0"/>
              <a:t> op </a:t>
            </a:r>
            <a:r>
              <a:rPr lang="en-US" dirty="0" err="1" smtClean="0"/>
              <a:t>vakantie</a:t>
            </a:r>
            <a:endParaRPr lang="en-US" dirty="0"/>
          </a:p>
        </p:txBody>
      </p:sp>
      <p:sp>
        <p:nvSpPr>
          <p:cNvPr id="5" name="TextBox 4"/>
          <p:cNvSpPr txBox="1"/>
          <p:nvPr/>
        </p:nvSpPr>
        <p:spPr>
          <a:xfrm>
            <a:off x="1981200" y="5181600"/>
            <a:ext cx="4705134" cy="369332"/>
          </a:xfrm>
          <a:prstGeom prst="rect">
            <a:avLst/>
          </a:prstGeom>
          <a:noFill/>
        </p:spPr>
        <p:txBody>
          <a:bodyPr wrap="none" rtlCol="0">
            <a:spAutoFit/>
          </a:bodyPr>
          <a:lstStyle/>
          <a:p>
            <a:r>
              <a:rPr lang="en-US" dirty="0" smtClean="0"/>
              <a:t>1 </a:t>
            </a:r>
            <a:r>
              <a:rPr lang="en-US" dirty="0" err="1" smtClean="0"/>
              <a:t>Hoogleraar</a:t>
            </a:r>
            <a:r>
              <a:rPr lang="en-US" dirty="0" smtClean="0"/>
              <a:t> en 1 </a:t>
            </a:r>
            <a:r>
              <a:rPr lang="en-US" dirty="0" err="1" smtClean="0"/>
              <a:t>universitair</a:t>
            </a:r>
            <a:r>
              <a:rPr lang="en-US" dirty="0" smtClean="0"/>
              <a:t> docent </a:t>
            </a:r>
            <a:r>
              <a:rPr lang="en-US" dirty="0" err="1" smtClean="0"/>
              <a:t>gaan</a:t>
            </a:r>
            <a:r>
              <a:rPr lang="en-US" dirty="0" smtClean="0"/>
              <a:t> </a:t>
            </a:r>
            <a:r>
              <a:rPr lang="en-US" dirty="0" err="1" smtClean="0"/>
              <a:t>mee</a:t>
            </a:r>
            <a:endParaRPr lang="en-US" dirty="0"/>
          </a:p>
        </p:txBody>
      </p:sp>
      <p:sp>
        <p:nvSpPr>
          <p:cNvPr id="6" name="TextBox 5"/>
          <p:cNvSpPr txBox="1"/>
          <p:nvPr/>
        </p:nvSpPr>
        <p:spPr>
          <a:xfrm>
            <a:off x="6172200" y="3124200"/>
            <a:ext cx="2362200" cy="369332"/>
          </a:xfrm>
          <a:prstGeom prst="rect">
            <a:avLst/>
          </a:prstGeom>
          <a:noFill/>
        </p:spPr>
        <p:txBody>
          <a:bodyPr wrap="square" rtlCol="0">
            <a:spAutoFit/>
          </a:bodyPr>
          <a:lstStyle/>
          <a:p>
            <a:r>
              <a:rPr lang="en-US" dirty="0" smtClean="0"/>
              <a:t>Twee </a:t>
            </a:r>
            <a:r>
              <a:rPr lang="en-US" dirty="0" err="1" smtClean="0"/>
              <a:t>weken</a:t>
            </a:r>
            <a:endParaRPr lang="en-US" dirty="0"/>
          </a:p>
        </p:txBody>
      </p:sp>
      <p:sp>
        <p:nvSpPr>
          <p:cNvPr id="7" name="TextBox 6"/>
          <p:cNvSpPr txBox="1"/>
          <p:nvPr/>
        </p:nvSpPr>
        <p:spPr>
          <a:xfrm>
            <a:off x="6172200" y="4523694"/>
            <a:ext cx="2773516" cy="646331"/>
          </a:xfrm>
          <a:prstGeom prst="rect">
            <a:avLst/>
          </a:prstGeom>
          <a:noFill/>
        </p:spPr>
        <p:txBody>
          <a:bodyPr wrap="none" rtlCol="0">
            <a:spAutoFit/>
          </a:bodyPr>
          <a:lstStyle/>
          <a:p>
            <a:pPr algn="ctr"/>
            <a:r>
              <a:rPr lang="en-US" dirty="0" err="1" smtClean="0"/>
              <a:t>Studiegerelateerde</a:t>
            </a:r>
            <a:r>
              <a:rPr lang="en-US" dirty="0" smtClean="0"/>
              <a:t> </a:t>
            </a:r>
            <a:r>
              <a:rPr lang="en-US" dirty="0" err="1" smtClean="0"/>
              <a:t>uitjes</a:t>
            </a:r>
            <a:r>
              <a:rPr lang="en-US" dirty="0" smtClean="0"/>
              <a:t/>
            </a:r>
            <a:br>
              <a:rPr lang="en-US" dirty="0" smtClean="0"/>
            </a:br>
            <a:r>
              <a:rPr lang="en-US" dirty="0" err="1" smtClean="0"/>
              <a:t>Universiteiten</a:t>
            </a:r>
            <a:r>
              <a:rPr lang="en-US" dirty="0" smtClean="0"/>
              <a:t> of </a:t>
            </a:r>
            <a:r>
              <a:rPr lang="en-US" dirty="0" err="1" smtClean="0"/>
              <a:t>Bedrijven</a:t>
            </a:r>
            <a:endParaRPr lang="en-US" dirty="0"/>
          </a:p>
        </p:txBody>
      </p:sp>
      <p:sp>
        <p:nvSpPr>
          <p:cNvPr id="8" name="TextBox 7"/>
          <p:cNvSpPr txBox="1"/>
          <p:nvPr/>
        </p:nvSpPr>
        <p:spPr>
          <a:xfrm>
            <a:off x="415007" y="3733800"/>
            <a:ext cx="2632993" cy="646331"/>
          </a:xfrm>
          <a:prstGeom prst="rect">
            <a:avLst/>
          </a:prstGeom>
          <a:noFill/>
        </p:spPr>
        <p:txBody>
          <a:bodyPr wrap="square" rtlCol="0">
            <a:spAutoFit/>
          </a:bodyPr>
          <a:lstStyle/>
          <a:p>
            <a:r>
              <a:rPr lang="en-US" dirty="0" err="1" smtClean="0"/>
              <a:t>Cultuur</a:t>
            </a:r>
            <a:r>
              <a:rPr lang="en-US" dirty="0" smtClean="0"/>
              <a:t> en </a:t>
            </a:r>
            <a:r>
              <a:rPr lang="en-US" dirty="0" err="1" smtClean="0"/>
              <a:t>Chemie</a:t>
            </a:r>
            <a:r>
              <a:rPr lang="en-US" dirty="0" smtClean="0"/>
              <a:t> van </a:t>
            </a:r>
            <a:r>
              <a:rPr lang="en-US" dirty="0" err="1" smtClean="0"/>
              <a:t>ander</a:t>
            </a:r>
            <a:r>
              <a:rPr lang="en-US" dirty="0" smtClean="0"/>
              <a:t> land </a:t>
            </a:r>
            <a:r>
              <a:rPr lang="en-US" dirty="0" err="1" smtClean="0"/>
              <a:t>leren</a:t>
            </a:r>
            <a:r>
              <a:rPr lang="en-US" dirty="0" smtClean="0"/>
              <a:t> </a:t>
            </a:r>
            <a:r>
              <a:rPr lang="en-US" dirty="0" err="1" smtClean="0"/>
              <a:t>kennen</a:t>
            </a:r>
            <a:endParaRPr lang="en-US" dirty="0" smtClean="0"/>
          </a:p>
        </p:txBody>
      </p:sp>
    </p:spTree>
    <p:extLst>
      <p:ext uri="{BB962C8B-B14F-4D97-AF65-F5344CB8AC3E}">
        <p14:creationId xmlns:p14="http://schemas.microsoft.com/office/powerpoint/2010/main" xmlns="" val="28451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408333" cy="3450696"/>
          </a:xfrm>
        </p:spPr>
        <p:txBody>
          <a:bodyPr/>
          <a:lstStyle/>
          <a:p>
            <a:pPr marL="0" indent="0">
              <a:buNone/>
            </a:pPr>
            <a:r>
              <a:rPr lang="en-US" b="1" dirty="0" err="1" smtClean="0"/>
              <a:t>Practisch</a:t>
            </a:r>
            <a:endParaRPr lang="en-US" b="1" dirty="0"/>
          </a:p>
        </p:txBody>
      </p:sp>
      <p:sp>
        <p:nvSpPr>
          <p:cNvPr id="3" name="Title 2"/>
          <p:cNvSpPr>
            <a:spLocks noGrp="1"/>
          </p:cNvSpPr>
          <p:nvPr>
            <p:ph type="title"/>
          </p:nvPr>
        </p:nvSpPr>
        <p:spPr/>
        <p:txBody>
          <a:bodyPr/>
          <a:lstStyle/>
          <a:p>
            <a:r>
              <a:rPr lang="en-US" dirty="0" smtClean="0"/>
              <a:t>De </a:t>
            </a:r>
            <a:r>
              <a:rPr lang="en-US" dirty="0" err="1" smtClean="0"/>
              <a:t>Studiereis</a:t>
            </a:r>
            <a:endParaRPr lang="en-US" dirty="0"/>
          </a:p>
        </p:txBody>
      </p:sp>
      <p:sp>
        <p:nvSpPr>
          <p:cNvPr id="5" name="Content Placeholder 2"/>
          <p:cNvSpPr txBox="1">
            <a:spLocks/>
          </p:cNvSpPr>
          <p:nvPr/>
        </p:nvSpPr>
        <p:spPr>
          <a:xfrm>
            <a:off x="872067" y="2209800"/>
            <a:ext cx="7967133" cy="4419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Mei 2014 </a:t>
            </a:r>
            <a:br>
              <a:rPr lang="en-US" dirty="0" smtClean="0"/>
            </a:br>
            <a:r>
              <a:rPr lang="en-US" dirty="0" smtClean="0"/>
              <a:t>(de </a:t>
            </a:r>
            <a:r>
              <a:rPr lang="en-US" dirty="0" err="1" smtClean="0"/>
              <a:t>weken</a:t>
            </a:r>
            <a:r>
              <a:rPr lang="en-US" dirty="0" smtClean="0"/>
              <a:t> van </a:t>
            </a:r>
            <a:r>
              <a:rPr lang="en-US" dirty="0" err="1" smtClean="0"/>
              <a:t>Koningsdag</a:t>
            </a:r>
            <a:r>
              <a:rPr lang="en-US" dirty="0" smtClean="0"/>
              <a:t> en </a:t>
            </a:r>
            <a:r>
              <a:rPr lang="en-US" dirty="0" err="1" smtClean="0"/>
              <a:t>Bevrijdingsdag</a:t>
            </a:r>
            <a:r>
              <a:rPr lang="en-US" dirty="0" smtClean="0"/>
              <a:t>)</a:t>
            </a:r>
          </a:p>
          <a:p>
            <a:r>
              <a:rPr lang="en-US" dirty="0" smtClean="0"/>
              <a:t>Min. 15 </a:t>
            </a:r>
            <a:r>
              <a:rPr lang="en-US" dirty="0" err="1" smtClean="0"/>
              <a:t>deelnemers</a:t>
            </a:r>
            <a:r>
              <a:rPr lang="en-US" dirty="0" smtClean="0"/>
              <a:t>, max 40, </a:t>
            </a:r>
            <a:r>
              <a:rPr lang="en-US" dirty="0" err="1" smtClean="0"/>
              <a:t>inclusief</a:t>
            </a:r>
            <a:r>
              <a:rPr lang="en-US" dirty="0" smtClean="0"/>
              <a:t> </a:t>
            </a:r>
            <a:r>
              <a:rPr lang="en-US" dirty="0" err="1" smtClean="0"/>
              <a:t>commissie</a:t>
            </a:r>
            <a:endParaRPr lang="en-US" dirty="0" smtClean="0"/>
          </a:p>
          <a:p>
            <a:r>
              <a:rPr lang="en-US" dirty="0" smtClean="0"/>
              <a:t>3EC </a:t>
            </a:r>
            <a:r>
              <a:rPr lang="en-US" dirty="0" err="1" smtClean="0"/>
              <a:t>Mastervak</a:t>
            </a:r>
            <a:endParaRPr lang="en-US" dirty="0" smtClean="0"/>
          </a:p>
          <a:p>
            <a:r>
              <a:rPr lang="en-US" dirty="0" err="1"/>
              <a:t>Docenten</a:t>
            </a:r>
            <a:r>
              <a:rPr lang="en-US" dirty="0"/>
              <a:t> </a:t>
            </a:r>
            <a:r>
              <a:rPr lang="en-US" dirty="0" err="1"/>
              <a:t>tekenen</a:t>
            </a:r>
            <a:r>
              <a:rPr lang="en-US" dirty="0"/>
              <a:t> </a:t>
            </a:r>
            <a:r>
              <a:rPr lang="en-US" dirty="0" err="1"/>
              <a:t>af</a:t>
            </a:r>
            <a:endParaRPr lang="en-US" dirty="0"/>
          </a:p>
          <a:p>
            <a:r>
              <a:rPr lang="en-US" dirty="0" err="1" smtClean="0"/>
              <a:t>Uitvoeren</a:t>
            </a:r>
            <a:r>
              <a:rPr lang="en-US" dirty="0" smtClean="0"/>
              <a:t> </a:t>
            </a:r>
            <a:r>
              <a:rPr lang="en-US" dirty="0" err="1" smtClean="0"/>
              <a:t>Voor</a:t>
            </a:r>
            <a:r>
              <a:rPr lang="en-US" dirty="0" smtClean="0"/>
              <a:t>- en </a:t>
            </a:r>
            <a:r>
              <a:rPr lang="en-US" dirty="0" err="1" smtClean="0"/>
              <a:t>Nastudie</a:t>
            </a:r>
            <a:r>
              <a:rPr lang="en-US" dirty="0" smtClean="0"/>
              <a:t> of </a:t>
            </a:r>
            <a:r>
              <a:rPr lang="en-US" dirty="0" err="1" smtClean="0"/>
              <a:t>Casestudy</a:t>
            </a:r>
            <a:r>
              <a:rPr lang="en-US" dirty="0" smtClean="0"/>
              <a:t> (50 </a:t>
            </a:r>
            <a:r>
              <a:rPr lang="en-US" dirty="0" err="1" smtClean="0"/>
              <a:t>uur</a:t>
            </a:r>
            <a:r>
              <a:rPr lang="en-US" dirty="0" smtClean="0"/>
              <a:t> p.p.)</a:t>
            </a:r>
          </a:p>
          <a:p>
            <a:r>
              <a:rPr lang="en-US" dirty="0" smtClean="0"/>
              <a:t>Symposium </a:t>
            </a:r>
            <a:r>
              <a:rPr lang="en-US" dirty="0" err="1" smtClean="0"/>
              <a:t>vlak</a:t>
            </a:r>
            <a:r>
              <a:rPr lang="en-US" dirty="0" smtClean="0"/>
              <a:t> </a:t>
            </a:r>
            <a:r>
              <a:rPr lang="en-US" dirty="0" err="1" smtClean="0"/>
              <a:t>voor</a:t>
            </a:r>
            <a:r>
              <a:rPr lang="en-US" dirty="0" smtClean="0"/>
              <a:t> de </a:t>
            </a:r>
            <a:r>
              <a:rPr lang="en-US" dirty="0" err="1" smtClean="0"/>
              <a:t>reis</a:t>
            </a:r>
            <a:endParaRPr lang="en-US" dirty="0" smtClean="0"/>
          </a:p>
          <a:p>
            <a:r>
              <a:rPr lang="en-US" dirty="0" err="1" smtClean="0"/>
              <a:t>Kosten</a:t>
            </a:r>
            <a:r>
              <a:rPr lang="en-US" dirty="0" smtClean="0"/>
              <a:t>:  max. €600 per </a:t>
            </a:r>
            <a:r>
              <a:rPr lang="en-US" dirty="0" err="1" smtClean="0"/>
              <a:t>persoon</a:t>
            </a:r>
            <a:r>
              <a:rPr lang="en-US" dirty="0" smtClean="0"/>
              <a:t>, </a:t>
            </a:r>
            <a:br>
              <a:rPr lang="en-US" dirty="0" smtClean="0"/>
            </a:br>
            <a:r>
              <a:rPr lang="en-US" dirty="0" smtClean="0"/>
              <a:t>	      </a:t>
            </a:r>
            <a:r>
              <a:rPr lang="en-US" dirty="0" err="1" smtClean="0"/>
              <a:t>exclusief</a:t>
            </a:r>
            <a:r>
              <a:rPr lang="en-US" dirty="0" smtClean="0"/>
              <a:t> </a:t>
            </a:r>
            <a:r>
              <a:rPr lang="en-US" dirty="0" err="1" smtClean="0"/>
              <a:t>eten</a:t>
            </a:r>
            <a:r>
              <a:rPr lang="en-US" dirty="0" smtClean="0"/>
              <a:t> en </a:t>
            </a:r>
            <a:r>
              <a:rPr lang="en-US" dirty="0" err="1" smtClean="0"/>
              <a:t>drinken</a:t>
            </a:r>
            <a:endParaRPr lang="en-US" dirty="0" smtClean="0"/>
          </a:p>
          <a:p>
            <a:endParaRPr lang="en-US" dirty="0" smtClean="0"/>
          </a:p>
        </p:txBody>
      </p:sp>
    </p:spTree>
    <p:extLst>
      <p:ext uri="{BB962C8B-B14F-4D97-AF65-F5344CB8AC3E}">
        <p14:creationId xmlns:p14="http://schemas.microsoft.com/office/powerpoint/2010/main" xmlns="" val="16078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124200"/>
            <a:ext cx="7408333" cy="3450696"/>
          </a:xfrm>
        </p:spPr>
        <p:txBody>
          <a:bodyPr/>
          <a:lstStyle/>
          <a:p>
            <a:r>
              <a:rPr lang="en-US" dirty="0" smtClean="0"/>
              <a:t>Bachelor </a:t>
            </a:r>
            <a:r>
              <a:rPr lang="en-US" dirty="0" err="1" smtClean="0"/>
              <a:t>moet</a:t>
            </a:r>
            <a:r>
              <a:rPr lang="en-US" dirty="0" smtClean="0"/>
              <a:t> </a:t>
            </a:r>
            <a:r>
              <a:rPr lang="en-US" dirty="0" err="1" smtClean="0"/>
              <a:t>gehaald</a:t>
            </a:r>
            <a:r>
              <a:rPr lang="en-US" dirty="0" smtClean="0"/>
              <a:t> </a:t>
            </a:r>
            <a:r>
              <a:rPr lang="en-US" dirty="0" err="1" smtClean="0"/>
              <a:t>zijn</a:t>
            </a:r>
            <a:r>
              <a:rPr lang="en-US" dirty="0" smtClean="0"/>
              <a:t> </a:t>
            </a:r>
            <a:r>
              <a:rPr lang="en-US" dirty="0" smtClean="0">
                <a:sym typeface="Wingdings" pitchFamily="2" charset="2"/>
              </a:rPr>
              <a:t> </a:t>
            </a:r>
            <a:r>
              <a:rPr lang="en-US" dirty="0" err="1" smtClean="0">
                <a:sym typeface="Wingdings" pitchFamily="2" charset="2"/>
              </a:rPr>
              <a:t>Harde</a:t>
            </a:r>
            <a:r>
              <a:rPr lang="en-US" dirty="0" smtClean="0">
                <a:sym typeface="Wingdings" pitchFamily="2" charset="2"/>
              </a:rPr>
              <a:t> </a:t>
            </a:r>
            <a:r>
              <a:rPr lang="en-US" dirty="0" err="1" smtClean="0">
                <a:sym typeface="Wingdings" pitchFamily="2" charset="2"/>
              </a:rPr>
              <a:t>knip</a:t>
            </a:r>
            <a:r>
              <a:rPr lang="en-US" dirty="0" smtClean="0">
                <a:sym typeface="Wingdings" pitchFamily="2" charset="2"/>
              </a:rPr>
              <a:t>!</a:t>
            </a:r>
          </a:p>
          <a:p>
            <a:pPr marL="0" indent="0">
              <a:buNone/>
            </a:pPr>
            <a:endParaRPr lang="en-US" dirty="0">
              <a:sym typeface="Wingdings" pitchFamily="2" charset="2"/>
            </a:endParaRPr>
          </a:p>
          <a:p>
            <a:r>
              <a:rPr lang="en-US" u="sng" dirty="0" err="1">
                <a:sym typeface="Wingdings" pitchFamily="2" charset="2"/>
              </a:rPr>
              <a:t>E</a:t>
            </a:r>
            <a:r>
              <a:rPr lang="en-US" u="sng" dirty="0" err="1" smtClean="0">
                <a:sym typeface="Wingdings" pitchFamily="2" charset="2"/>
              </a:rPr>
              <a:t>is</a:t>
            </a:r>
            <a:r>
              <a:rPr lang="en-US" dirty="0" smtClean="0">
                <a:sym typeface="Wingdings" pitchFamily="2" charset="2"/>
              </a:rPr>
              <a:t>: </a:t>
            </a:r>
            <a:r>
              <a:rPr lang="en-US" dirty="0" err="1" smtClean="0">
                <a:sym typeface="Wingdings" pitchFamily="2" charset="2"/>
              </a:rPr>
              <a:t>Als</a:t>
            </a:r>
            <a:r>
              <a:rPr lang="en-US" dirty="0" smtClean="0">
                <a:sym typeface="Wingdings" pitchFamily="2" charset="2"/>
              </a:rPr>
              <a:t> je </a:t>
            </a:r>
            <a:r>
              <a:rPr lang="en-US" dirty="0" err="1" smtClean="0">
                <a:sym typeface="Wingdings" pitchFamily="2" charset="2"/>
              </a:rPr>
              <a:t>je</a:t>
            </a:r>
            <a:r>
              <a:rPr lang="en-US" dirty="0" smtClean="0">
                <a:sym typeface="Wingdings" pitchFamily="2" charset="2"/>
              </a:rPr>
              <a:t> bachelor </a:t>
            </a:r>
            <a:r>
              <a:rPr lang="en-US" dirty="0" err="1" smtClean="0">
                <a:sym typeface="Wingdings" pitchFamily="2" charset="2"/>
              </a:rPr>
              <a:t>haalt</a:t>
            </a:r>
            <a:r>
              <a:rPr lang="en-US" dirty="0" smtClean="0">
                <a:sym typeface="Wingdings" pitchFamily="2" charset="2"/>
              </a:rPr>
              <a:t> </a:t>
            </a:r>
            <a:r>
              <a:rPr lang="en-US" dirty="0" err="1" smtClean="0">
                <a:sym typeface="Wingdings" pitchFamily="2" charset="2"/>
              </a:rPr>
              <a:t>vóór</a:t>
            </a:r>
            <a:r>
              <a:rPr lang="en-US" dirty="0" smtClean="0">
                <a:sym typeface="Wingdings" pitchFamily="2" charset="2"/>
              </a:rPr>
              <a:t>  het </a:t>
            </a:r>
            <a:r>
              <a:rPr lang="en-US" dirty="0" err="1" smtClean="0">
                <a:sym typeface="Wingdings" pitchFamily="2" charset="2"/>
              </a:rPr>
              <a:t>vierde</a:t>
            </a:r>
            <a:r>
              <a:rPr lang="en-US" dirty="0" smtClean="0">
                <a:sym typeface="Wingdings" pitchFamily="2" charset="2"/>
              </a:rPr>
              <a:t> </a:t>
            </a:r>
            <a:r>
              <a:rPr lang="en-US" dirty="0" err="1" smtClean="0">
                <a:sym typeface="Wingdings" pitchFamily="2" charset="2"/>
              </a:rPr>
              <a:t>kwartaal</a:t>
            </a:r>
            <a:r>
              <a:rPr lang="en-US" dirty="0" smtClean="0">
                <a:sym typeface="Wingdings" pitchFamily="2" charset="2"/>
              </a:rPr>
              <a:t> van </a:t>
            </a:r>
            <a:r>
              <a:rPr lang="en-US" dirty="0" err="1" smtClean="0">
                <a:sym typeface="Wingdings" pitchFamily="2" charset="2"/>
              </a:rPr>
              <a:t>volgend</a:t>
            </a:r>
            <a:r>
              <a:rPr lang="en-US" dirty="0" smtClean="0">
                <a:sym typeface="Wingdings" pitchFamily="2" charset="2"/>
              </a:rPr>
              <a:t> </a:t>
            </a:r>
            <a:r>
              <a:rPr lang="en-US" dirty="0" err="1" smtClean="0">
                <a:sym typeface="Wingdings" pitchFamily="2" charset="2"/>
              </a:rPr>
              <a:t>collegejaar</a:t>
            </a:r>
            <a:r>
              <a:rPr lang="en-US" dirty="0" smtClean="0">
                <a:sym typeface="Wingdings" pitchFamily="2" charset="2"/>
              </a:rPr>
              <a:t> mag je </a:t>
            </a:r>
            <a:r>
              <a:rPr lang="en-US" dirty="0" err="1" smtClean="0">
                <a:sym typeface="Wingdings" pitchFamily="2" charset="2"/>
              </a:rPr>
              <a:t>mee</a:t>
            </a:r>
            <a:endParaRPr lang="en-US" dirty="0" smtClean="0">
              <a:sym typeface="Wingdings" pitchFamily="2" charset="2"/>
            </a:endParaRPr>
          </a:p>
          <a:p>
            <a:endParaRPr lang="en-US" dirty="0"/>
          </a:p>
        </p:txBody>
      </p:sp>
      <p:sp>
        <p:nvSpPr>
          <p:cNvPr id="3" name="Title 2"/>
          <p:cNvSpPr>
            <a:spLocks noGrp="1"/>
          </p:cNvSpPr>
          <p:nvPr>
            <p:ph type="title"/>
          </p:nvPr>
        </p:nvSpPr>
        <p:spPr/>
        <p:txBody>
          <a:bodyPr/>
          <a:lstStyle/>
          <a:p>
            <a:r>
              <a:rPr lang="en-US" dirty="0" err="1" smtClean="0"/>
              <a:t>Vereisten</a:t>
            </a:r>
            <a:r>
              <a:rPr lang="en-US" dirty="0" smtClean="0"/>
              <a:t> </a:t>
            </a:r>
            <a:r>
              <a:rPr lang="en-US" dirty="0" err="1" smtClean="0"/>
              <a:t>voor</a:t>
            </a:r>
            <a:r>
              <a:rPr lang="en-US" dirty="0" smtClean="0"/>
              <a:t> </a:t>
            </a:r>
            <a:r>
              <a:rPr lang="en-US" dirty="0" err="1" smtClean="0"/>
              <a:t>deelname</a:t>
            </a:r>
            <a:endParaRPr lang="en-US" dirty="0"/>
          </a:p>
        </p:txBody>
      </p:sp>
      <p:sp>
        <p:nvSpPr>
          <p:cNvPr id="7" name="Content Placeholder 1"/>
          <p:cNvSpPr txBox="1">
            <a:spLocks/>
          </p:cNvSpPr>
          <p:nvPr/>
        </p:nvSpPr>
        <p:spPr>
          <a:xfrm>
            <a:off x="850739" y="2438400"/>
            <a:ext cx="7408333" cy="5249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err="1" smtClean="0"/>
              <a:t>Voor</a:t>
            </a:r>
            <a:r>
              <a:rPr lang="en-US" dirty="0" smtClean="0"/>
              <a:t> 1e-jaars </a:t>
            </a:r>
            <a:r>
              <a:rPr lang="en-US" dirty="0" err="1" smtClean="0"/>
              <a:t>Masterstudenten</a:t>
            </a:r>
            <a:endParaRPr lang="en-US" dirty="0"/>
          </a:p>
        </p:txBody>
      </p:sp>
    </p:spTree>
    <p:extLst>
      <p:ext uri="{BB962C8B-B14F-4D97-AF65-F5344CB8AC3E}">
        <p14:creationId xmlns:p14="http://schemas.microsoft.com/office/powerpoint/2010/main" xmlns="" val="1748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TotalTime>
  <Words>1194</Words>
  <Application>Microsoft Office PowerPoint</Application>
  <PresentationFormat>Diavoorstelling (4:3)</PresentationFormat>
  <Paragraphs>131</Paragraphs>
  <Slides>17</Slides>
  <Notes>14</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Waveform</vt:lpstr>
      <vt:lpstr>Informatiebijeenkomst Studiereis 2014</vt:lpstr>
      <vt:lpstr>Wat gaan we vandaag behandelen:</vt:lpstr>
      <vt:lpstr>De commissie</vt:lpstr>
      <vt:lpstr>De commissie</vt:lpstr>
      <vt:lpstr>De commissie</vt:lpstr>
      <vt:lpstr>De commissie</vt:lpstr>
      <vt:lpstr>De Studiereis</vt:lpstr>
      <vt:lpstr>De Studiereis</vt:lpstr>
      <vt:lpstr>Vereisten voor deelname</vt:lpstr>
      <vt:lpstr>Vorige bestemmingen</vt:lpstr>
      <vt:lpstr>Schotland (+ evt. Ierland)</vt:lpstr>
      <vt:lpstr>Spanje </vt:lpstr>
      <vt:lpstr>Marokko</vt:lpstr>
      <vt:lpstr>Rusland</vt:lpstr>
      <vt:lpstr>Stemmen</vt:lpstr>
      <vt:lpstr>Planning komende tijd</vt:lpstr>
      <vt:lpstr>Ga mee op studiereis!</vt:lpstr>
    </vt:vector>
  </TitlesOfParts>
  <Company>CnCZ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Informatiebijeenkomst Studiereis 2014</dc:title>
  <dc:creator>Cynthia de Bont</dc:creator>
  <cp:lastModifiedBy>Nathalie</cp:lastModifiedBy>
  <cp:revision>45</cp:revision>
  <dcterms:created xsi:type="dcterms:W3CDTF">2013-03-06T14:45:17Z</dcterms:created>
  <dcterms:modified xsi:type="dcterms:W3CDTF">2013-03-11T09:14:40Z</dcterms:modified>
</cp:coreProperties>
</file>